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6" r:id="rId1"/>
  </p:sldMasterIdLst>
  <p:notesMasterIdLst>
    <p:notesMasterId r:id="rId13"/>
  </p:notesMasterIdLst>
  <p:handoutMasterIdLst>
    <p:handoutMasterId r:id="rId14"/>
  </p:handoutMasterIdLst>
  <p:sldIdLst>
    <p:sldId id="257" r:id="rId2"/>
    <p:sldId id="258" r:id="rId3"/>
    <p:sldId id="272" r:id="rId4"/>
    <p:sldId id="276" r:id="rId5"/>
    <p:sldId id="273" r:id="rId6"/>
    <p:sldId id="274" r:id="rId7"/>
    <p:sldId id="275" r:id="rId8"/>
    <p:sldId id="262" r:id="rId9"/>
    <p:sldId id="268" r:id="rId10"/>
    <p:sldId id="270" r:id="rId11"/>
    <p:sldId id="271" r:id="rId12"/>
  </p:sldIdLst>
  <p:sldSz cx="12192000"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9BA8B7"/>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3" d="100"/>
          <a:sy n="43" d="100"/>
        </p:scale>
        <p:origin x="-870" y="-108"/>
      </p:cViewPr>
      <p:guideLst>
        <p:guide orient="horz" pos="2160"/>
        <p:guide pos="3840"/>
      </p:guideLst>
    </p:cSldViewPr>
  </p:slideViewPr>
  <p:notesTextViewPr>
    <p:cViewPr>
      <p:scale>
        <a:sx n="1" d="1"/>
        <a:sy n="1" d="1"/>
      </p:scale>
      <p:origin x="0" y="0"/>
    </p:cViewPr>
  </p:notesTextViewPr>
  <p:notesViewPr>
    <p:cSldViewPr snapToGrid="0">
      <p:cViewPr varScale="1">
        <p:scale>
          <a:sx n="123" d="100"/>
          <a:sy n="123" d="100"/>
        </p:scale>
        <p:origin x="4974" y="96"/>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04961038-E69E-4522-97BB-EB99858856DE}" type="datetime1">
              <a:rPr lang="el-GR" smtClean="0"/>
              <a:pPr rtl="0"/>
              <a:t>24/10/2025</a:t>
            </a:fld>
            <a:endParaRPr lang="en-US" dirty="0"/>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ED92CB86-0DB9-4A70-B1CF-B23508471F6B}" type="slidenum">
              <a:rPr lang="en-US" smtClean="0"/>
              <a:pPr rtl="0"/>
              <a:t>‹#›</a:t>
            </a:fld>
            <a:endParaRPr lang="en-US"/>
          </a:p>
        </p:txBody>
      </p:sp>
    </p:spTree>
    <p:extLst>
      <p:ext uri="{BB962C8B-B14F-4D97-AF65-F5344CB8AC3E}">
        <p14:creationId xmlns="" xmlns:p14="http://schemas.microsoft.com/office/powerpoint/2010/main" val="663557642"/>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27126FDC-224F-40D9-BC14-B335420DDF09}" type="datetime1">
              <a:rPr lang="el-GR" smtClean="0"/>
              <a:pPr rtl="0"/>
              <a:t>24/10/2025</a:t>
            </a:fld>
            <a:endParaRPr lang="en-US"/>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l"/>
              <a:t>Κάντε κλικ για επεξεργασία των στυλ κειμένου του υποδείγματος</a:t>
            </a:r>
            <a:endParaRPr lang="en-US"/>
          </a:p>
          <a:p>
            <a:pPr lvl="1" rtl="0"/>
            <a:r>
              <a:rPr lang="el"/>
              <a:t>Δεύτερου επιπέδου</a:t>
            </a:r>
          </a:p>
          <a:p>
            <a:pPr lvl="2" rtl="0"/>
            <a:r>
              <a:rPr lang="el"/>
              <a:t>Τρίτου επιπέδου</a:t>
            </a:r>
          </a:p>
          <a:p>
            <a:pPr lvl="3" rtl="0"/>
            <a:r>
              <a:rPr lang="el"/>
              <a:t>Τέταρτου επιπέδου</a:t>
            </a:r>
          </a:p>
          <a:p>
            <a:pPr lvl="4" rtl="0"/>
            <a:r>
              <a:rPr lang="el"/>
              <a:t>Πέμπτου επιπέδου</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C2B151B-D7D1-48E5-8230-5AADBC794F88}" type="slidenum">
              <a:rPr lang="en-US" smtClean="0"/>
              <a:pPr rtl="0"/>
              <a:t>‹#›</a:t>
            </a:fld>
            <a:endParaRPr lang="en-US"/>
          </a:p>
        </p:txBody>
      </p:sp>
    </p:spTree>
    <p:extLst>
      <p:ext uri="{BB962C8B-B14F-4D97-AF65-F5344CB8AC3E}">
        <p14:creationId xmlns="" xmlns:p14="http://schemas.microsoft.com/office/powerpoint/2010/main" val="313859278"/>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0" name="Ορθογώνιο 9">
            <a:extLst>
              <a:ext uri="{FF2B5EF4-FFF2-40B4-BE49-F238E27FC236}">
                <a16:creationId xmlns=""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ctrTitle"/>
          </p:nvPr>
        </p:nvSpPr>
        <p:spPr>
          <a:xfrm>
            <a:off x="1097280" y="758952"/>
            <a:ext cx="10058400" cy="3566160"/>
          </a:xfrm>
        </p:spPr>
        <p:txBody>
          <a:bodyPr rtlCol="0" anchor="b">
            <a:normAutofit/>
          </a:bodyPr>
          <a:lstStyle>
            <a:lvl1pPr algn="l">
              <a:lnSpc>
                <a:spcPct val="90000"/>
              </a:lnSpc>
              <a:defRPr sz="8000" spc="-50" baseline="0">
                <a:solidFill>
                  <a:schemeClr val="tx1">
                    <a:lumMod val="85000"/>
                    <a:lumOff val="15000"/>
                  </a:schemeClr>
                </a:solidFill>
              </a:defRPr>
            </a:lvl1pPr>
          </a:lstStyle>
          <a:p>
            <a:pPr rtl="0"/>
            <a:r>
              <a:rPr lang="el-GR"/>
              <a:t>Κάντε κλικ για να επεξεργαστείτε τον τίτλο υποδείγματος</a:t>
            </a:r>
            <a:endParaRPr lang="en-US" dirty="0"/>
          </a:p>
        </p:txBody>
      </p:sp>
      <p:sp>
        <p:nvSpPr>
          <p:cNvPr id="3" name="Υπότιτλος 2"/>
          <p:cNvSpPr>
            <a:spLocks noGrp="1"/>
          </p:cNvSpPr>
          <p:nvPr>
            <p:ph type="subTitle" idx="1"/>
          </p:nvPr>
        </p:nvSpPr>
        <p:spPr>
          <a:xfrm>
            <a:off x="1100051" y="4645152"/>
            <a:ext cx="10058400" cy="1143000"/>
          </a:xfrm>
        </p:spPr>
        <p:txBody>
          <a:bodyPr lIns="91440" rIns="91440" rtlCol="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el-GR"/>
              <a:t>Κάντε κλικ για να επεξεργαστείτε τον υπότιτλο του υποδείγματος</a:t>
            </a:r>
            <a:endParaRPr lang="en-US" dirty="0"/>
          </a:p>
        </p:txBody>
      </p:sp>
      <p:cxnSp>
        <p:nvCxnSpPr>
          <p:cNvPr id="9" name="Ευθεία γραμμή σύνδεσης 8">
            <a:extLst>
              <a:ext uri="{FF2B5EF4-FFF2-40B4-BE49-F238E27FC236}">
                <a16:creationId xmlns=""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Θέση ημερομηνίας 3">
            <a:extLst>
              <a:ext uri="{FF2B5EF4-FFF2-40B4-BE49-F238E27FC236}">
                <a16:creationId xmlns="" xmlns:a16="http://schemas.microsoft.com/office/drawing/2014/main" id="{9925CCF1-92C0-4AF3-BFAF-4921631915AB}"/>
              </a:ext>
            </a:extLst>
          </p:cNvPr>
          <p:cNvSpPr>
            <a:spLocks noGrp="1"/>
          </p:cNvSpPr>
          <p:nvPr>
            <p:ph type="dt" sz="half" idx="10"/>
          </p:nvPr>
        </p:nvSpPr>
        <p:spPr/>
        <p:txBody>
          <a:bodyPr rtlCol="0"/>
          <a:lstStyle/>
          <a:p>
            <a:pPr rtl="0"/>
            <a:fld id="{A1D63439-1CC6-4094-85D0-A1C74227DFA2}" type="datetime1">
              <a:rPr lang="el-GR" smtClean="0"/>
              <a:pPr rtl="0"/>
              <a:t>24/10/2025</a:t>
            </a:fld>
            <a:endParaRPr lang="en-US" dirty="0"/>
          </a:p>
        </p:txBody>
      </p:sp>
      <p:sp>
        <p:nvSpPr>
          <p:cNvPr id="5" name="Θέση υποσέλιδου 4">
            <a:extLst>
              <a:ext uri="{FF2B5EF4-FFF2-40B4-BE49-F238E27FC236}">
                <a16:creationId xmlns="" xmlns:a16="http://schemas.microsoft.com/office/drawing/2014/main" id="{051A78A9-3DFF-4937-A9F2-5D8CF495F367}"/>
              </a:ext>
            </a:extLst>
          </p:cNvPr>
          <p:cNvSpPr>
            <a:spLocks noGrp="1"/>
          </p:cNvSpPr>
          <p:nvPr>
            <p:ph type="ftr" sz="quarter" idx="11"/>
          </p:nvPr>
        </p:nvSpPr>
        <p:spPr/>
        <p:txBody>
          <a:bodyPr rtlCol="0"/>
          <a:lstStyle/>
          <a:p>
            <a:pPr rtl="0"/>
            <a:endParaRPr lang="en-US" dirty="0"/>
          </a:p>
        </p:txBody>
      </p:sp>
      <p:sp>
        <p:nvSpPr>
          <p:cNvPr id="6" name="Θέση αριθμού διαφάνειας 5">
            <a:extLst>
              <a:ext uri="{FF2B5EF4-FFF2-40B4-BE49-F238E27FC236}">
                <a16:creationId xmlns="" xmlns:a16="http://schemas.microsoft.com/office/drawing/2014/main" id="{5FAEB271-5CC0-4759-BC6E-8BE53AB227C0}"/>
              </a:ext>
            </a:extLst>
          </p:cNvPr>
          <p:cNvSpPr>
            <a:spLocks noGrp="1"/>
          </p:cNvSpPr>
          <p:nvPr>
            <p:ph type="sldNum" sz="quarter" idx="12"/>
          </p:nvPr>
        </p:nvSpPr>
        <p:spPr/>
        <p:txBody>
          <a:bodyPr rtlCol="0"/>
          <a:lstStyle/>
          <a:p>
            <a:pPr rtl="0"/>
            <a:fld id="{3A98EE3D-8CD1-4C3F-BD1C-C98C9596463C}" type="slidenum">
              <a:rPr lang="en-US" smtClean="0"/>
              <a:pPr rtl="0"/>
              <a:t>‹#›</a:t>
            </a:fld>
            <a:endParaRPr lang="en-US" dirty="0"/>
          </a:p>
        </p:txBody>
      </p:sp>
    </p:spTree>
    <p:extLst>
      <p:ext uri="{BB962C8B-B14F-4D97-AF65-F5344CB8AC3E}">
        <p14:creationId xmlns="" xmlns:p14="http://schemas.microsoft.com/office/powerpoint/2010/main" val="4258331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a:t>Κάντε κλικ για να επεξεργαστείτε τον τίτλο υποδείγματος</a:t>
            </a:r>
            <a:endParaRPr lang="en-US" dirty="0"/>
          </a:p>
        </p:txBody>
      </p:sp>
      <p:sp>
        <p:nvSpPr>
          <p:cNvPr id="3" name="Θέση κατακόρυφου κειμένου 2"/>
          <p:cNvSpPr>
            <a:spLocks noGrp="1"/>
          </p:cNvSpPr>
          <p:nvPr>
            <p:ph type="body" orient="vert" idx="1"/>
          </p:nvPr>
        </p:nvSpPr>
        <p:spPr/>
        <p:txBody>
          <a:bodyPr vert="eaVert" lIns="45720" tIns="0" rIns="45720" bIns="0" rtlCol="0"/>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7" name="Θέση ημερομηνίας 6">
            <a:extLst>
              <a:ext uri="{FF2B5EF4-FFF2-40B4-BE49-F238E27FC236}">
                <a16:creationId xmlns="" xmlns:a16="http://schemas.microsoft.com/office/drawing/2014/main" id="{7D5506EE-1026-4F35-9ACC-BD05BE0F9B36}"/>
              </a:ext>
            </a:extLst>
          </p:cNvPr>
          <p:cNvSpPr>
            <a:spLocks noGrp="1"/>
          </p:cNvSpPr>
          <p:nvPr>
            <p:ph type="dt" sz="half" idx="10"/>
          </p:nvPr>
        </p:nvSpPr>
        <p:spPr/>
        <p:txBody>
          <a:bodyPr rtlCol="0"/>
          <a:lstStyle/>
          <a:p>
            <a:pPr rtl="0"/>
            <a:fld id="{B86170DA-EBCE-4415-B782-844B757DAABC}" type="datetime1">
              <a:rPr lang="el-GR" smtClean="0"/>
              <a:pPr rtl="0"/>
              <a:t>24/10/2025</a:t>
            </a:fld>
            <a:endParaRPr lang="en-US" dirty="0"/>
          </a:p>
        </p:txBody>
      </p:sp>
      <p:sp>
        <p:nvSpPr>
          <p:cNvPr id="8" name="Θέση υποσέλιδου 7">
            <a:extLst>
              <a:ext uri="{FF2B5EF4-FFF2-40B4-BE49-F238E27FC236}">
                <a16:creationId xmlns="" xmlns:a16="http://schemas.microsoft.com/office/drawing/2014/main" id="{B7696E5F-8D95-4450-AE52-5438E6EDE2BF}"/>
              </a:ext>
            </a:extLst>
          </p:cNvPr>
          <p:cNvSpPr>
            <a:spLocks noGrp="1"/>
          </p:cNvSpPr>
          <p:nvPr>
            <p:ph type="ftr" sz="quarter" idx="11"/>
          </p:nvPr>
        </p:nvSpPr>
        <p:spPr/>
        <p:txBody>
          <a:bodyPr rtlCol="0"/>
          <a:lstStyle/>
          <a:p>
            <a:pPr rtl="0"/>
            <a:endParaRPr lang="en-US" dirty="0"/>
          </a:p>
        </p:txBody>
      </p:sp>
      <p:sp>
        <p:nvSpPr>
          <p:cNvPr id="9" name="Θέση αριθμού διαφάνειας 8">
            <a:extLst>
              <a:ext uri="{FF2B5EF4-FFF2-40B4-BE49-F238E27FC236}">
                <a16:creationId xmlns="" xmlns:a16="http://schemas.microsoft.com/office/drawing/2014/main" id="{999B2253-74CC-409E-BEB0-F8EFCFCB5629}"/>
              </a:ext>
            </a:extLst>
          </p:cNvPr>
          <p:cNvSpPr>
            <a:spLocks noGrp="1"/>
          </p:cNvSpPr>
          <p:nvPr>
            <p:ph type="sldNum" sz="quarter" idx="12"/>
          </p:nvPr>
        </p:nvSpPr>
        <p:spPr/>
        <p:txBody>
          <a:bodyPr rtlCol="0"/>
          <a:lstStyle/>
          <a:p>
            <a:pPr rtl="0"/>
            <a:fld id="{3A98EE3D-8CD1-4C3F-BD1C-C98C9596463C}" type="slidenum">
              <a:rPr lang="en-US" smtClean="0"/>
              <a:pPr rtl="0"/>
              <a:t>‹#›</a:t>
            </a:fld>
            <a:endParaRPr lang="en-US" dirty="0"/>
          </a:p>
        </p:txBody>
      </p:sp>
    </p:spTree>
    <p:extLst>
      <p:ext uri="{BB962C8B-B14F-4D97-AF65-F5344CB8AC3E}">
        <p14:creationId xmlns="" xmlns:p14="http://schemas.microsoft.com/office/powerpoint/2010/main" val="1672269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9" name="Ορθογώνιο 8">
            <a:extLst>
              <a:ext uri="{FF2B5EF4-FFF2-40B4-BE49-F238E27FC236}">
                <a16:creationId xmlns=""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Κατακόρυφος τίτλος 1"/>
          <p:cNvSpPr>
            <a:spLocks noGrp="1"/>
          </p:cNvSpPr>
          <p:nvPr>
            <p:ph type="title" orient="vert"/>
          </p:nvPr>
        </p:nvSpPr>
        <p:spPr>
          <a:xfrm>
            <a:off x="8724900" y="412302"/>
            <a:ext cx="2628900" cy="5759898"/>
          </a:xfrm>
        </p:spPr>
        <p:txBody>
          <a:bodyPr vert="eaVert" rtlCol="0"/>
          <a:lstStyle/>
          <a:p>
            <a:pPr rtl="0"/>
            <a:r>
              <a:rPr lang="el-GR"/>
              <a:t>Κάντε κλικ για να επεξεργαστείτε τον τίτλο υποδείγματος</a:t>
            </a:r>
            <a:endParaRPr lang="en-US" dirty="0"/>
          </a:p>
        </p:txBody>
      </p:sp>
      <p:sp>
        <p:nvSpPr>
          <p:cNvPr id="3" name="Θέση κατακόρυφου κειμένου 2"/>
          <p:cNvSpPr>
            <a:spLocks noGrp="1"/>
          </p:cNvSpPr>
          <p:nvPr>
            <p:ph type="body" orient="vert" idx="1"/>
          </p:nvPr>
        </p:nvSpPr>
        <p:spPr>
          <a:xfrm>
            <a:off x="838200" y="412302"/>
            <a:ext cx="7734300" cy="5759898"/>
          </a:xfrm>
        </p:spPr>
        <p:txBody>
          <a:bodyPr vert="eaVert" lIns="45720" tIns="0" rIns="45720" bIns="0" rtlCol="0"/>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7" name="Θέση ημερομηνίας 6">
            <a:extLst>
              <a:ext uri="{FF2B5EF4-FFF2-40B4-BE49-F238E27FC236}">
                <a16:creationId xmlns="" xmlns:a16="http://schemas.microsoft.com/office/drawing/2014/main" id="{AF33D6B0-F070-45C4-A472-19F432BE3932}"/>
              </a:ext>
            </a:extLst>
          </p:cNvPr>
          <p:cNvSpPr>
            <a:spLocks noGrp="1"/>
          </p:cNvSpPr>
          <p:nvPr>
            <p:ph type="dt" sz="half" idx="10"/>
          </p:nvPr>
        </p:nvSpPr>
        <p:spPr/>
        <p:txBody>
          <a:bodyPr rtlCol="0"/>
          <a:lstStyle/>
          <a:p>
            <a:pPr rtl="0"/>
            <a:fld id="{80AA9FC3-E810-4E41-B008-8F840F53EEA3}" type="datetime1">
              <a:rPr lang="el-GR" smtClean="0"/>
              <a:pPr rtl="0"/>
              <a:t>24/10/2025</a:t>
            </a:fld>
            <a:endParaRPr lang="en-US" dirty="0"/>
          </a:p>
        </p:txBody>
      </p:sp>
      <p:sp>
        <p:nvSpPr>
          <p:cNvPr id="8" name="Θέση υποσέλιδου 7">
            <a:extLst>
              <a:ext uri="{FF2B5EF4-FFF2-40B4-BE49-F238E27FC236}">
                <a16:creationId xmlns="" xmlns:a16="http://schemas.microsoft.com/office/drawing/2014/main" id="{9975399F-DAB2-410D-967F-ED17E6F796E7}"/>
              </a:ext>
            </a:extLst>
          </p:cNvPr>
          <p:cNvSpPr>
            <a:spLocks noGrp="1"/>
          </p:cNvSpPr>
          <p:nvPr>
            <p:ph type="ftr" sz="quarter" idx="11"/>
          </p:nvPr>
        </p:nvSpPr>
        <p:spPr/>
        <p:txBody>
          <a:bodyPr rtlCol="0"/>
          <a:lstStyle/>
          <a:p>
            <a:pPr rtl="0"/>
            <a:endParaRPr lang="en-US" dirty="0"/>
          </a:p>
        </p:txBody>
      </p:sp>
      <p:sp>
        <p:nvSpPr>
          <p:cNvPr id="10" name="Θέση αριθμού διαφάνειας 9">
            <a:extLst>
              <a:ext uri="{FF2B5EF4-FFF2-40B4-BE49-F238E27FC236}">
                <a16:creationId xmlns="" xmlns:a16="http://schemas.microsoft.com/office/drawing/2014/main" id="{F762A46F-6BE5-4D12-9412-5CA7672EA8EC}"/>
              </a:ext>
            </a:extLst>
          </p:cNvPr>
          <p:cNvSpPr>
            <a:spLocks noGrp="1"/>
          </p:cNvSpPr>
          <p:nvPr>
            <p:ph type="sldNum" sz="quarter" idx="12"/>
          </p:nvPr>
        </p:nvSpPr>
        <p:spPr/>
        <p:txBody>
          <a:bodyPr rtlCol="0"/>
          <a:lstStyle/>
          <a:p>
            <a:pPr rtl="0"/>
            <a:fld id="{3A98EE3D-8CD1-4C3F-BD1C-C98C9596463C}" type="slidenum">
              <a:rPr lang="en-US" smtClean="0"/>
              <a:pPr rtl="0"/>
              <a:t>‹#›</a:t>
            </a:fld>
            <a:endParaRPr lang="en-US" dirty="0"/>
          </a:p>
        </p:txBody>
      </p:sp>
    </p:spTree>
    <p:extLst>
      <p:ext uri="{BB962C8B-B14F-4D97-AF65-F5344CB8AC3E}">
        <p14:creationId xmlns="" xmlns:p14="http://schemas.microsoft.com/office/powerpoint/2010/main" val="761827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a:t>Κάντε κλικ για να επεξεργαστείτε τον τίτλο υποδείγματος</a:t>
            </a:r>
            <a:endParaRPr lang="en-US" dirty="0"/>
          </a:p>
        </p:txBody>
      </p:sp>
      <p:sp>
        <p:nvSpPr>
          <p:cNvPr id="3" name="Θέση περιεχομένου 2"/>
          <p:cNvSpPr>
            <a:spLocks noGrp="1"/>
          </p:cNvSpPr>
          <p:nvPr>
            <p:ph idx="1"/>
          </p:nvPr>
        </p:nvSpPr>
        <p:spPr/>
        <p:txBody>
          <a:bodyPr rtlCol="0"/>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7" name="Θέση ημερομηνίας 6">
            <a:extLst>
              <a:ext uri="{FF2B5EF4-FFF2-40B4-BE49-F238E27FC236}">
                <a16:creationId xmlns="" xmlns:a16="http://schemas.microsoft.com/office/drawing/2014/main" id="{354D8B55-9EA8-4B81-8E84-9B93B0A27559}"/>
              </a:ext>
            </a:extLst>
          </p:cNvPr>
          <p:cNvSpPr>
            <a:spLocks noGrp="1"/>
          </p:cNvSpPr>
          <p:nvPr>
            <p:ph type="dt" sz="half" idx="10"/>
          </p:nvPr>
        </p:nvSpPr>
        <p:spPr/>
        <p:txBody>
          <a:bodyPr rtlCol="0"/>
          <a:lstStyle/>
          <a:p>
            <a:pPr rtl="0"/>
            <a:fld id="{2D245FF9-7D03-49CA-B48F-5C3E6E4538BB}" type="datetime1">
              <a:rPr lang="el-GR" smtClean="0"/>
              <a:pPr rtl="0"/>
              <a:t>24/10/2025</a:t>
            </a:fld>
            <a:endParaRPr lang="en-US" dirty="0"/>
          </a:p>
        </p:txBody>
      </p:sp>
      <p:sp>
        <p:nvSpPr>
          <p:cNvPr id="8" name="Θέση υποσέλιδου 7">
            <a:extLst>
              <a:ext uri="{FF2B5EF4-FFF2-40B4-BE49-F238E27FC236}">
                <a16:creationId xmlns="" xmlns:a16="http://schemas.microsoft.com/office/drawing/2014/main" id="{062CA021-2578-47CB-822C-BDDFF7223B28}"/>
              </a:ext>
            </a:extLst>
          </p:cNvPr>
          <p:cNvSpPr>
            <a:spLocks noGrp="1"/>
          </p:cNvSpPr>
          <p:nvPr>
            <p:ph type="ftr" sz="quarter" idx="11"/>
          </p:nvPr>
        </p:nvSpPr>
        <p:spPr/>
        <p:txBody>
          <a:bodyPr rtlCol="0"/>
          <a:lstStyle/>
          <a:p>
            <a:pPr rtl="0"/>
            <a:endParaRPr lang="en-US" dirty="0"/>
          </a:p>
        </p:txBody>
      </p:sp>
      <p:sp>
        <p:nvSpPr>
          <p:cNvPr id="9" name="Θέση αριθμού διαφάνειας 8">
            <a:extLst>
              <a:ext uri="{FF2B5EF4-FFF2-40B4-BE49-F238E27FC236}">
                <a16:creationId xmlns="" xmlns:a16="http://schemas.microsoft.com/office/drawing/2014/main" id="{C4AAB51D-4141-4682-9375-DAFD5FB9DD10}"/>
              </a:ext>
            </a:extLst>
          </p:cNvPr>
          <p:cNvSpPr>
            <a:spLocks noGrp="1"/>
          </p:cNvSpPr>
          <p:nvPr>
            <p:ph type="sldNum" sz="quarter" idx="12"/>
          </p:nvPr>
        </p:nvSpPr>
        <p:spPr/>
        <p:txBody>
          <a:bodyPr rtlCol="0"/>
          <a:lstStyle/>
          <a:p>
            <a:pPr rtl="0"/>
            <a:fld id="{3A98EE3D-8CD1-4C3F-BD1C-C98C9596463C}" type="slidenum">
              <a:rPr lang="en-US" smtClean="0"/>
              <a:pPr rtl="0"/>
              <a:t>‹#›</a:t>
            </a:fld>
            <a:endParaRPr lang="en-US" dirty="0"/>
          </a:p>
        </p:txBody>
      </p:sp>
    </p:spTree>
    <p:extLst>
      <p:ext uri="{BB962C8B-B14F-4D97-AF65-F5344CB8AC3E}">
        <p14:creationId xmlns="" xmlns:p14="http://schemas.microsoft.com/office/powerpoint/2010/main" val="892670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10" name="Ορθογώνιο 9">
            <a:extLst>
              <a:ext uri="{FF2B5EF4-FFF2-40B4-BE49-F238E27FC236}">
                <a16:creationId xmlns=""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p:nvPr>
        </p:nvSpPr>
        <p:spPr>
          <a:xfrm>
            <a:off x="1097280" y="758952"/>
            <a:ext cx="10058400" cy="3566160"/>
          </a:xfrm>
        </p:spPr>
        <p:txBody>
          <a:bodyPr rtlCol="0" anchor="b" anchorCtr="0">
            <a:normAutofit/>
          </a:bodyPr>
          <a:lstStyle>
            <a:lvl1pPr>
              <a:lnSpc>
                <a:spcPct val="90000"/>
              </a:lnSpc>
              <a:defRPr sz="8000" b="0">
                <a:solidFill>
                  <a:schemeClr val="tx1">
                    <a:lumMod val="85000"/>
                    <a:lumOff val="15000"/>
                  </a:schemeClr>
                </a:solidFill>
              </a:defRPr>
            </a:lvl1pPr>
          </a:lstStyle>
          <a:p>
            <a:pPr rtl="0"/>
            <a:r>
              <a:rPr lang="el-GR"/>
              <a:t>Κάντε κλικ για να επεξεργαστείτε τον τίτλο υποδείγματος</a:t>
            </a:r>
            <a:endParaRPr lang="en-US" dirty="0"/>
          </a:p>
        </p:txBody>
      </p:sp>
      <p:sp>
        <p:nvSpPr>
          <p:cNvPr id="3" name="Θέση κειμένου 2"/>
          <p:cNvSpPr>
            <a:spLocks noGrp="1"/>
          </p:cNvSpPr>
          <p:nvPr>
            <p:ph type="body" idx="1"/>
          </p:nvPr>
        </p:nvSpPr>
        <p:spPr>
          <a:xfrm>
            <a:off x="1097280" y="4663440"/>
            <a:ext cx="10058400" cy="1143000"/>
          </a:xfrm>
        </p:spPr>
        <p:txBody>
          <a:bodyPr lIns="91440" rIns="91440" rtlCol="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l-GR"/>
              <a:t>Στυλ κειμένου υποδείγματος</a:t>
            </a:r>
          </a:p>
        </p:txBody>
      </p:sp>
      <p:cxnSp>
        <p:nvCxnSpPr>
          <p:cNvPr id="9" name="Ευθεία γραμμή σύνδεσης 8">
            <a:extLst>
              <a:ext uri="{FF2B5EF4-FFF2-40B4-BE49-F238E27FC236}">
                <a16:creationId xmlns=""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Θέση ημερομηνίας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rtlCol="0"/>
          <a:lstStyle/>
          <a:p>
            <a:pPr rtl="0"/>
            <a:fld id="{9A35135B-71ED-4DAD-A0D4-F956DC504FD7}" type="datetime1">
              <a:rPr lang="el-GR" smtClean="0"/>
              <a:pPr rtl="0"/>
              <a:t>24/10/2025</a:t>
            </a:fld>
            <a:endParaRPr lang="en-US" dirty="0"/>
          </a:p>
        </p:txBody>
      </p:sp>
      <p:sp>
        <p:nvSpPr>
          <p:cNvPr id="8" name="Θέση υποσέλιδου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rtlCol="0"/>
          <a:lstStyle/>
          <a:p>
            <a:pPr rtl="0"/>
            <a:endParaRPr lang="en-US" dirty="0"/>
          </a:p>
        </p:txBody>
      </p:sp>
      <p:sp>
        <p:nvSpPr>
          <p:cNvPr id="11" name="Θέση αριθμού διαφάνειας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rtlCol="0"/>
          <a:lstStyle/>
          <a:p>
            <a:pPr rtl="0"/>
            <a:fld id="{3A98EE3D-8CD1-4C3F-BD1C-C98C9596463C}" type="slidenum">
              <a:rPr lang="en-US" smtClean="0"/>
              <a:pPr rtl="0"/>
              <a:t>‹#›</a:t>
            </a:fld>
            <a:endParaRPr lang="en-US" dirty="0"/>
          </a:p>
        </p:txBody>
      </p:sp>
    </p:spTree>
    <p:extLst>
      <p:ext uri="{BB962C8B-B14F-4D97-AF65-F5344CB8AC3E}">
        <p14:creationId xmlns="" xmlns:p14="http://schemas.microsoft.com/office/powerpoint/2010/main" val="3304162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ομένων">
    <p:spTree>
      <p:nvGrpSpPr>
        <p:cNvPr id="1" name=""/>
        <p:cNvGrpSpPr/>
        <p:nvPr/>
      </p:nvGrpSpPr>
      <p:grpSpPr>
        <a:xfrm>
          <a:off x="0" y="0"/>
          <a:ext cx="0" cy="0"/>
          <a:chOff x="0" y="0"/>
          <a:chExt cx="0" cy="0"/>
        </a:xfrm>
      </p:grpSpPr>
      <p:sp>
        <p:nvSpPr>
          <p:cNvPr id="8" name="Τίτλος 7"/>
          <p:cNvSpPr>
            <a:spLocks noGrp="1"/>
          </p:cNvSpPr>
          <p:nvPr>
            <p:ph type="title"/>
          </p:nvPr>
        </p:nvSpPr>
        <p:spPr>
          <a:xfrm>
            <a:off x="1097280" y="286603"/>
            <a:ext cx="10058400" cy="1450757"/>
          </a:xfrm>
        </p:spPr>
        <p:txBody>
          <a:bodyPr rtlCol="0"/>
          <a:lstStyle/>
          <a:p>
            <a:pPr rtl="0"/>
            <a:r>
              <a:rPr lang="el-GR"/>
              <a:t>Κάντε κλικ για να επεξεργαστείτε τον τίτλο υποδείγματος</a:t>
            </a:r>
            <a:endParaRPr lang="en-US" dirty="0"/>
          </a:p>
        </p:txBody>
      </p:sp>
      <p:sp>
        <p:nvSpPr>
          <p:cNvPr id="3" name="Θέση περιεχομένου 2"/>
          <p:cNvSpPr>
            <a:spLocks noGrp="1"/>
          </p:cNvSpPr>
          <p:nvPr>
            <p:ph sz="half" idx="1"/>
          </p:nvPr>
        </p:nvSpPr>
        <p:spPr>
          <a:xfrm>
            <a:off x="1097280" y="2120900"/>
            <a:ext cx="4639736" cy="3748193"/>
          </a:xfrm>
        </p:spPr>
        <p:txBody>
          <a:bodyPr rtlCol="0"/>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περιεχομένου 3"/>
          <p:cNvSpPr>
            <a:spLocks noGrp="1"/>
          </p:cNvSpPr>
          <p:nvPr>
            <p:ph sz="half" idx="2"/>
          </p:nvPr>
        </p:nvSpPr>
        <p:spPr>
          <a:xfrm>
            <a:off x="6515944" y="2120900"/>
            <a:ext cx="4639736" cy="3748194"/>
          </a:xfrm>
        </p:spPr>
        <p:txBody>
          <a:bodyPr rtlCol="0"/>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2" name="Θέση ημερομηνίας 1">
            <a:extLst>
              <a:ext uri="{FF2B5EF4-FFF2-40B4-BE49-F238E27FC236}">
                <a16:creationId xmlns="" xmlns:a16="http://schemas.microsoft.com/office/drawing/2014/main" id="{5782D47D-B0DC-4C40-BCC6-BBBA32584A38}"/>
              </a:ext>
            </a:extLst>
          </p:cNvPr>
          <p:cNvSpPr>
            <a:spLocks noGrp="1"/>
          </p:cNvSpPr>
          <p:nvPr>
            <p:ph type="dt" sz="half" idx="10"/>
          </p:nvPr>
        </p:nvSpPr>
        <p:spPr/>
        <p:txBody>
          <a:bodyPr rtlCol="0"/>
          <a:lstStyle/>
          <a:p>
            <a:pPr rtl="0"/>
            <a:fld id="{CEA4A3C6-2769-4B8E-B4CD-8638D980537F}" type="datetime1">
              <a:rPr lang="el-GR" smtClean="0"/>
              <a:pPr rtl="0"/>
              <a:t>24/10/2025</a:t>
            </a:fld>
            <a:endParaRPr lang="en-US" dirty="0"/>
          </a:p>
        </p:txBody>
      </p:sp>
      <p:sp>
        <p:nvSpPr>
          <p:cNvPr id="9" name="Θέση υποσέλιδου 8">
            <a:extLst>
              <a:ext uri="{FF2B5EF4-FFF2-40B4-BE49-F238E27FC236}">
                <a16:creationId xmlns="" xmlns:a16="http://schemas.microsoft.com/office/drawing/2014/main" id="{4690D34E-7EBD-44B2-83CA-4C126A18D7EF}"/>
              </a:ext>
            </a:extLst>
          </p:cNvPr>
          <p:cNvSpPr>
            <a:spLocks noGrp="1"/>
          </p:cNvSpPr>
          <p:nvPr>
            <p:ph type="ftr" sz="quarter" idx="11"/>
          </p:nvPr>
        </p:nvSpPr>
        <p:spPr/>
        <p:txBody>
          <a:bodyPr rtlCol="0"/>
          <a:lstStyle/>
          <a:p>
            <a:pPr rtl="0"/>
            <a:endParaRPr lang="en-US" dirty="0"/>
          </a:p>
        </p:txBody>
      </p:sp>
      <p:sp>
        <p:nvSpPr>
          <p:cNvPr id="10" name="Θέση αριθμού διαφάνειας 9">
            <a:extLst>
              <a:ext uri="{FF2B5EF4-FFF2-40B4-BE49-F238E27FC236}">
                <a16:creationId xmlns="" xmlns:a16="http://schemas.microsoft.com/office/drawing/2014/main" id="{2AC511A1-9BBD-42DE-92FB-2AF44F8E97A9}"/>
              </a:ext>
            </a:extLst>
          </p:cNvPr>
          <p:cNvSpPr>
            <a:spLocks noGrp="1"/>
          </p:cNvSpPr>
          <p:nvPr>
            <p:ph type="sldNum" sz="quarter" idx="12"/>
          </p:nvPr>
        </p:nvSpPr>
        <p:spPr/>
        <p:txBody>
          <a:bodyPr rtlCol="0"/>
          <a:lstStyle/>
          <a:p>
            <a:pPr rtl="0"/>
            <a:fld id="{3A98EE3D-8CD1-4C3F-BD1C-C98C9596463C}" type="slidenum">
              <a:rPr lang="en-US" smtClean="0"/>
              <a:pPr rtl="0"/>
              <a:t>‹#›</a:t>
            </a:fld>
            <a:endParaRPr lang="en-US" dirty="0"/>
          </a:p>
        </p:txBody>
      </p:sp>
    </p:spTree>
    <p:extLst>
      <p:ext uri="{BB962C8B-B14F-4D97-AF65-F5344CB8AC3E}">
        <p14:creationId xmlns="" xmlns:p14="http://schemas.microsoft.com/office/powerpoint/2010/main" val="4256663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Τίτλος 9"/>
          <p:cNvSpPr>
            <a:spLocks noGrp="1"/>
          </p:cNvSpPr>
          <p:nvPr>
            <p:ph type="title"/>
          </p:nvPr>
        </p:nvSpPr>
        <p:spPr>
          <a:xfrm>
            <a:off x="1097280" y="286603"/>
            <a:ext cx="10058400" cy="1450757"/>
          </a:xfrm>
        </p:spPr>
        <p:txBody>
          <a:bodyPr rtlCol="0"/>
          <a:lstStyle/>
          <a:p>
            <a:pPr rtl="0"/>
            <a:r>
              <a:rPr lang="el-GR"/>
              <a:t>Κάντε κλικ για να επεξεργαστείτε τον τίτλο υποδείγματος</a:t>
            </a:r>
            <a:endParaRPr lang="en-US" dirty="0"/>
          </a:p>
        </p:txBody>
      </p:sp>
      <p:sp>
        <p:nvSpPr>
          <p:cNvPr id="3" name="Θέση κειμένου 2"/>
          <p:cNvSpPr>
            <a:spLocks noGrp="1"/>
          </p:cNvSpPr>
          <p:nvPr>
            <p:ph type="body" idx="1"/>
          </p:nvPr>
        </p:nvSpPr>
        <p:spPr>
          <a:xfrm>
            <a:off x="1097280" y="2057400"/>
            <a:ext cx="4639736" cy="736282"/>
          </a:xfrm>
        </p:spPr>
        <p:txBody>
          <a:bodyPr lIns="91440" rIns="91440" rtlCol="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a:t>Στυλ κειμένου υποδείγματος</a:t>
            </a:r>
          </a:p>
        </p:txBody>
      </p:sp>
      <p:sp>
        <p:nvSpPr>
          <p:cNvPr id="4" name="Θέση περιεχομένου 3"/>
          <p:cNvSpPr>
            <a:spLocks noGrp="1"/>
          </p:cNvSpPr>
          <p:nvPr>
            <p:ph sz="half" idx="2"/>
          </p:nvPr>
        </p:nvSpPr>
        <p:spPr>
          <a:xfrm>
            <a:off x="1097280" y="2958274"/>
            <a:ext cx="4639736" cy="2910821"/>
          </a:xfrm>
        </p:spPr>
        <p:txBody>
          <a:bodyPr rtlCol="0"/>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5" name="Θέση κειμένου 4"/>
          <p:cNvSpPr>
            <a:spLocks noGrp="1"/>
          </p:cNvSpPr>
          <p:nvPr>
            <p:ph type="body" sz="quarter" idx="3"/>
          </p:nvPr>
        </p:nvSpPr>
        <p:spPr>
          <a:xfrm>
            <a:off x="6515944" y="2057400"/>
            <a:ext cx="4639736" cy="736282"/>
          </a:xfrm>
        </p:spPr>
        <p:txBody>
          <a:bodyPr lIns="91440" rIns="91440" rtlCol="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a:t>Στυλ κειμένου υποδείγματος</a:t>
            </a:r>
          </a:p>
        </p:txBody>
      </p:sp>
      <p:sp>
        <p:nvSpPr>
          <p:cNvPr id="6" name="Θέση περιεχομένου 5"/>
          <p:cNvSpPr>
            <a:spLocks noGrp="1"/>
          </p:cNvSpPr>
          <p:nvPr>
            <p:ph sz="quarter" idx="4"/>
          </p:nvPr>
        </p:nvSpPr>
        <p:spPr>
          <a:xfrm>
            <a:off x="6515944" y="2958273"/>
            <a:ext cx="4639736" cy="2910821"/>
          </a:xfrm>
        </p:spPr>
        <p:txBody>
          <a:bodyPr rtlCol="0"/>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2" name="Θέση ημερομηνίας 1">
            <a:extLst>
              <a:ext uri="{FF2B5EF4-FFF2-40B4-BE49-F238E27FC236}">
                <a16:creationId xmlns="" xmlns:a16="http://schemas.microsoft.com/office/drawing/2014/main" id="{8AF8A515-AA94-45D1-9223-5C2272618D85}"/>
              </a:ext>
            </a:extLst>
          </p:cNvPr>
          <p:cNvSpPr>
            <a:spLocks noGrp="1"/>
          </p:cNvSpPr>
          <p:nvPr>
            <p:ph type="dt" sz="half" idx="10"/>
          </p:nvPr>
        </p:nvSpPr>
        <p:spPr/>
        <p:txBody>
          <a:bodyPr rtlCol="0"/>
          <a:lstStyle/>
          <a:p>
            <a:pPr rtl="0"/>
            <a:fld id="{D11AFD62-81D8-460C-9A40-4B19744AFB4A}" type="datetime1">
              <a:rPr lang="el-GR" smtClean="0"/>
              <a:pPr rtl="0"/>
              <a:t>24/10/2025</a:t>
            </a:fld>
            <a:endParaRPr lang="en-US" dirty="0"/>
          </a:p>
        </p:txBody>
      </p:sp>
      <p:sp>
        <p:nvSpPr>
          <p:cNvPr id="11" name="Θέση υποσέλιδου 10">
            <a:extLst>
              <a:ext uri="{FF2B5EF4-FFF2-40B4-BE49-F238E27FC236}">
                <a16:creationId xmlns="" xmlns:a16="http://schemas.microsoft.com/office/drawing/2014/main" id="{D052F5BC-98E0-4D60-AD67-9547738B7DD4}"/>
              </a:ext>
            </a:extLst>
          </p:cNvPr>
          <p:cNvSpPr>
            <a:spLocks noGrp="1"/>
          </p:cNvSpPr>
          <p:nvPr>
            <p:ph type="ftr" sz="quarter" idx="11"/>
          </p:nvPr>
        </p:nvSpPr>
        <p:spPr/>
        <p:txBody>
          <a:bodyPr rtlCol="0"/>
          <a:lstStyle/>
          <a:p>
            <a:pPr rtl="0"/>
            <a:endParaRPr lang="en-US" dirty="0"/>
          </a:p>
        </p:txBody>
      </p:sp>
      <p:sp>
        <p:nvSpPr>
          <p:cNvPr id="12" name="Θέση αριθμού διαφάνειας 11">
            <a:extLst>
              <a:ext uri="{FF2B5EF4-FFF2-40B4-BE49-F238E27FC236}">
                <a16:creationId xmlns="" xmlns:a16="http://schemas.microsoft.com/office/drawing/2014/main" id="{A38552DC-952E-41EA-AAAF-C2187523C0B0}"/>
              </a:ext>
            </a:extLst>
          </p:cNvPr>
          <p:cNvSpPr>
            <a:spLocks noGrp="1"/>
          </p:cNvSpPr>
          <p:nvPr>
            <p:ph type="sldNum" sz="quarter" idx="12"/>
          </p:nvPr>
        </p:nvSpPr>
        <p:spPr/>
        <p:txBody>
          <a:bodyPr rtlCol="0"/>
          <a:lstStyle/>
          <a:p>
            <a:pPr rtl="0"/>
            <a:fld id="{3A98EE3D-8CD1-4C3F-BD1C-C98C9596463C}" type="slidenum">
              <a:rPr lang="en-US" smtClean="0"/>
              <a:pPr rtl="0"/>
              <a:t>‹#›</a:t>
            </a:fld>
            <a:endParaRPr lang="en-US" dirty="0"/>
          </a:p>
        </p:txBody>
      </p:sp>
    </p:spTree>
    <p:extLst>
      <p:ext uri="{BB962C8B-B14F-4D97-AF65-F5344CB8AC3E}">
        <p14:creationId xmlns="" xmlns:p14="http://schemas.microsoft.com/office/powerpoint/2010/main" val="3068194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a:t>Κάντε κλικ για να επεξεργαστείτε τον τίτλο υποδείγματος</a:t>
            </a:r>
            <a:endParaRPr lang="en-US" dirty="0"/>
          </a:p>
        </p:txBody>
      </p:sp>
      <p:sp>
        <p:nvSpPr>
          <p:cNvPr id="6" name="Θέση ημερομηνίας 5">
            <a:extLst>
              <a:ext uri="{FF2B5EF4-FFF2-40B4-BE49-F238E27FC236}">
                <a16:creationId xmlns="" xmlns:a16="http://schemas.microsoft.com/office/drawing/2014/main" id="{7392073F-158F-44A3-8913-917AFFC1BC20}"/>
              </a:ext>
            </a:extLst>
          </p:cNvPr>
          <p:cNvSpPr>
            <a:spLocks noGrp="1"/>
          </p:cNvSpPr>
          <p:nvPr>
            <p:ph type="dt" sz="half" idx="10"/>
          </p:nvPr>
        </p:nvSpPr>
        <p:spPr/>
        <p:txBody>
          <a:bodyPr rtlCol="0"/>
          <a:lstStyle/>
          <a:p>
            <a:pPr rtl="0"/>
            <a:fld id="{32F9DDFC-3711-4385-89BD-93ACC588C7FA}" type="datetime1">
              <a:rPr lang="el-GR" smtClean="0"/>
              <a:pPr rtl="0"/>
              <a:t>24/10/2025</a:t>
            </a:fld>
            <a:endParaRPr lang="en-US" dirty="0"/>
          </a:p>
        </p:txBody>
      </p:sp>
      <p:sp>
        <p:nvSpPr>
          <p:cNvPr id="7" name="Θέση υποσέλιδου 6">
            <a:extLst>
              <a:ext uri="{FF2B5EF4-FFF2-40B4-BE49-F238E27FC236}">
                <a16:creationId xmlns="" xmlns:a16="http://schemas.microsoft.com/office/drawing/2014/main" id="{EED72207-24CA-42B7-A975-2F8E41CBA904}"/>
              </a:ext>
            </a:extLst>
          </p:cNvPr>
          <p:cNvSpPr>
            <a:spLocks noGrp="1"/>
          </p:cNvSpPr>
          <p:nvPr>
            <p:ph type="ftr" sz="quarter" idx="11"/>
          </p:nvPr>
        </p:nvSpPr>
        <p:spPr/>
        <p:txBody>
          <a:bodyPr rtlCol="0"/>
          <a:lstStyle/>
          <a:p>
            <a:pPr rtl="0"/>
            <a:endParaRPr lang="en-US" dirty="0"/>
          </a:p>
        </p:txBody>
      </p:sp>
      <p:sp>
        <p:nvSpPr>
          <p:cNvPr id="8" name="Θέση αριθμού διαφάνειας 7">
            <a:extLst>
              <a:ext uri="{FF2B5EF4-FFF2-40B4-BE49-F238E27FC236}">
                <a16:creationId xmlns="" xmlns:a16="http://schemas.microsoft.com/office/drawing/2014/main" id="{D01080F2-251A-4B88-9A62-16F46D724F83}"/>
              </a:ext>
            </a:extLst>
          </p:cNvPr>
          <p:cNvSpPr>
            <a:spLocks noGrp="1"/>
          </p:cNvSpPr>
          <p:nvPr>
            <p:ph type="sldNum" sz="quarter" idx="12"/>
          </p:nvPr>
        </p:nvSpPr>
        <p:spPr/>
        <p:txBody>
          <a:bodyPr rtlCol="0"/>
          <a:lstStyle/>
          <a:p>
            <a:pPr rtl="0"/>
            <a:fld id="{3A98EE3D-8CD1-4C3F-BD1C-C98C9596463C}" type="slidenum">
              <a:rPr lang="en-US" smtClean="0"/>
              <a:pPr rtl="0"/>
              <a:t>‹#›</a:t>
            </a:fld>
            <a:endParaRPr lang="en-US" dirty="0"/>
          </a:p>
        </p:txBody>
      </p:sp>
    </p:spTree>
    <p:extLst>
      <p:ext uri="{BB962C8B-B14F-4D97-AF65-F5344CB8AC3E}">
        <p14:creationId xmlns="" xmlns:p14="http://schemas.microsoft.com/office/powerpoint/2010/main" val="811860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10" name="Ορθογώνιο 9">
            <a:extLst>
              <a:ext uri="{FF2B5EF4-FFF2-40B4-BE49-F238E27FC236}">
                <a16:creationId xmlns=""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Θέση ημερομηνίας 1">
            <a:extLst>
              <a:ext uri="{FF2B5EF4-FFF2-40B4-BE49-F238E27FC236}">
                <a16:creationId xmlns="" xmlns:a16="http://schemas.microsoft.com/office/drawing/2014/main" id="{94E9223F-721F-47BF-9FD5-0F8D12FF0DE1}"/>
              </a:ext>
            </a:extLst>
          </p:cNvPr>
          <p:cNvSpPr>
            <a:spLocks noGrp="1"/>
          </p:cNvSpPr>
          <p:nvPr>
            <p:ph type="dt" sz="half" idx="10"/>
          </p:nvPr>
        </p:nvSpPr>
        <p:spPr/>
        <p:txBody>
          <a:bodyPr rtlCol="0"/>
          <a:lstStyle/>
          <a:p>
            <a:pPr rtl="0"/>
            <a:fld id="{80B6C2DE-AD7D-4301-AF66-F299BAC0F051}" type="datetime1">
              <a:rPr lang="el-GR" smtClean="0"/>
              <a:pPr rtl="0"/>
              <a:t>24/10/2025</a:t>
            </a:fld>
            <a:endParaRPr lang="en-US" dirty="0"/>
          </a:p>
        </p:txBody>
      </p:sp>
      <p:sp>
        <p:nvSpPr>
          <p:cNvPr id="3" name="Θέση υποσέλιδου 2">
            <a:extLst>
              <a:ext uri="{FF2B5EF4-FFF2-40B4-BE49-F238E27FC236}">
                <a16:creationId xmlns="" xmlns:a16="http://schemas.microsoft.com/office/drawing/2014/main" id="{05915714-6BBA-4593-8591-4E26F7D58D9F}"/>
              </a:ext>
            </a:extLst>
          </p:cNvPr>
          <p:cNvSpPr>
            <a:spLocks noGrp="1"/>
          </p:cNvSpPr>
          <p:nvPr>
            <p:ph type="ftr" sz="quarter" idx="11"/>
          </p:nvPr>
        </p:nvSpPr>
        <p:spPr/>
        <p:txBody>
          <a:bodyPr rtlCol="0"/>
          <a:lstStyle/>
          <a:p>
            <a:pPr rtl="0"/>
            <a:endParaRPr lang="en-US" dirty="0"/>
          </a:p>
        </p:txBody>
      </p:sp>
      <p:sp>
        <p:nvSpPr>
          <p:cNvPr id="4" name="Θέση αριθμού διαφάνειας 3">
            <a:extLst>
              <a:ext uri="{FF2B5EF4-FFF2-40B4-BE49-F238E27FC236}">
                <a16:creationId xmlns="" xmlns:a16="http://schemas.microsoft.com/office/drawing/2014/main" id="{BE06F857-D2E1-44DD-ABDD-EBB739645B67}"/>
              </a:ext>
            </a:extLst>
          </p:cNvPr>
          <p:cNvSpPr>
            <a:spLocks noGrp="1"/>
          </p:cNvSpPr>
          <p:nvPr>
            <p:ph type="sldNum" sz="quarter" idx="12"/>
          </p:nvPr>
        </p:nvSpPr>
        <p:spPr/>
        <p:txBody>
          <a:bodyPr rtlCol="0"/>
          <a:lstStyle/>
          <a:p>
            <a:pPr rtl="0"/>
            <a:fld id="{3A98EE3D-8CD1-4C3F-BD1C-C98C9596463C}" type="slidenum">
              <a:rPr lang="en-US" smtClean="0"/>
              <a:pPr rtl="0"/>
              <a:t>‹#›</a:t>
            </a:fld>
            <a:endParaRPr lang="en-US" dirty="0"/>
          </a:p>
        </p:txBody>
      </p:sp>
    </p:spTree>
    <p:extLst>
      <p:ext uri="{BB962C8B-B14F-4D97-AF65-F5344CB8AC3E}">
        <p14:creationId xmlns="" xmlns:p14="http://schemas.microsoft.com/office/powerpoint/2010/main" val="2001422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Ορθογώνιο 7">
            <a:extLst>
              <a:ext uri="{FF2B5EF4-FFF2-40B4-BE49-F238E27FC236}">
                <a16:creationId xmlns=""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hasCustomPrompt="1"/>
          </p:nvPr>
        </p:nvSpPr>
        <p:spPr>
          <a:xfrm>
            <a:off x="643466" y="786383"/>
            <a:ext cx="3517567" cy="2093975"/>
          </a:xfrm>
        </p:spPr>
        <p:txBody>
          <a:bodyPr rtlCol="0" anchor="b">
            <a:noAutofit/>
          </a:bodyPr>
          <a:lstStyle>
            <a:lvl1pPr>
              <a:lnSpc>
                <a:spcPct val="90000"/>
              </a:lnSpc>
              <a:defRPr sz="3200" b="0">
                <a:solidFill>
                  <a:srgbClr val="FFFFFF"/>
                </a:solidFill>
              </a:defRPr>
            </a:lvl1pPr>
          </a:lstStyle>
          <a:p>
            <a:pPr rtl="0"/>
            <a:r>
              <a:rPr lang="el" dirty="0"/>
              <a:t>Κάντε κλικ για να</a:t>
            </a:r>
            <a:r>
              <a:rPr lang="en-US" dirty="0"/>
              <a:t> </a:t>
            </a:r>
            <a:r>
              <a:rPr lang="el" dirty="0"/>
              <a:t>επεξεργαστείτε το</a:t>
            </a:r>
            <a:r>
              <a:rPr lang="en-US" dirty="0"/>
              <a:t> </a:t>
            </a:r>
            <a:r>
              <a:rPr lang="el" dirty="0"/>
              <a:t>Στυλ κύριου τίτλου</a:t>
            </a:r>
            <a:endParaRPr lang="en-US" dirty="0"/>
          </a:p>
        </p:txBody>
      </p:sp>
      <p:sp>
        <p:nvSpPr>
          <p:cNvPr id="3" name="Θέση περιεχομένου 2"/>
          <p:cNvSpPr>
            <a:spLocks noGrp="1"/>
          </p:cNvSpPr>
          <p:nvPr>
            <p:ph idx="1"/>
          </p:nvPr>
        </p:nvSpPr>
        <p:spPr>
          <a:xfrm>
            <a:off x="5458984" y="812799"/>
            <a:ext cx="5928344" cy="5294757"/>
          </a:xfrm>
        </p:spPr>
        <p:txBody>
          <a:bodyPr rtlCol="0"/>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κειμένου 3"/>
          <p:cNvSpPr>
            <a:spLocks noGrp="1"/>
          </p:cNvSpPr>
          <p:nvPr>
            <p:ph type="body" sz="half" idx="2"/>
          </p:nvPr>
        </p:nvSpPr>
        <p:spPr>
          <a:xfrm>
            <a:off x="643465" y="3043050"/>
            <a:ext cx="3517567" cy="3064505"/>
          </a:xfrm>
        </p:spPr>
        <p:txBody>
          <a:bodyPr lIns="91440" rIns="91440" rtlCol="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Στυλ κειμένου υποδείγματος</a:t>
            </a:r>
          </a:p>
        </p:txBody>
      </p:sp>
      <p:sp>
        <p:nvSpPr>
          <p:cNvPr id="5" name="Θέση ημερομηνίας 4"/>
          <p:cNvSpPr>
            <a:spLocks noGrp="1"/>
          </p:cNvSpPr>
          <p:nvPr>
            <p:ph type="dt" sz="half" idx="10"/>
          </p:nvPr>
        </p:nvSpPr>
        <p:spPr>
          <a:xfrm>
            <a:off x="643464" y="6446520"/>
            <a:ext cx="3517568" cy="365125"/>
          </a:xfrm>
        </p:spPr>
        <p:txBody>
          <a:bodyPr rtlCol="0"/>
          <a:lstStyle>
            <a:lvl1pPr algn="l">
              <a:defRPr/>
            </a:lvl1pPr>
          </a:lstStyle>
          <a:p>
            <a:pPr rtl="0"/>
            <a:fld id="{9934E474-51DB-4149-80D1-F3A9A7563EB9}" type="datetime1">
              <a:rPr lang="el-GR" smtClean="0"/>
              <a:pPr rtl="0"/>
              <a:t>24/10/2025</a:t>
            </a:fld>
            <a:endParaRPr lang="en-US" dirty="0"/>
          </a:p>
        </p:txBody>
      </p:sp>
      <p:sp>
        <p:nvSpPr>
          <p:cNvPr id="6" name="Θέση υποσέλιδου 5"/>
          <p:cNvSpPr>
            <a:spLocks noGrp="1"/>
          </p:cNvSpPr>
          <p:nvPr>
            <p:ph type="ftr" sz="quarter" idx="11"/>
          </p:nvPr>
        </p:nvSpPr>
        <p:spPr>
          <a:xfrm>
            <a:off x="5458983" y="6446520"/>
            <a:ext cx="5334019" cy="365125"/>
          </a:xfrm>
        </p:spPr>
        <p:txBody>
          <a:bodyPr rtlCol="0"/>
          <a:lstStyle>
            <a:lvl1pPr algn="l">
              <a:defRPr>
                <a:solidFill>
                  <a:schemeClr val="tx2"/>
                </a:solidFill>
              </a:defRPr>
            </a:lvl1pPr>
          </a:lstStyle>
          <a:p>
            <a:pPr rtl="0"/>
            <a:endParaRPr lang="en-US" dirty="0"/>
          </a:p>
        </p:txBody>
      </p:sp>
      <p:sp>
        <p:nvSpPr>
          <p:cNvPr id="7" name="Θέση αριθμού διαφάνειας 6"/>
          <p:cNvSpPr>
            <a:spLocks noGrp="1"/>
          </p:cNvSpPr>
          <p:nvPr>
            <p:ph type="sldNum" sz="quarter" idx="12"/>
          </p:nvPr>
        </p:nvSpPr>
        <p:spPr/>
        <p:txBody>
          <a:bodyPr rtlCol="0"/>
          <a:lstStyle>
            <a:lvl1pPr>
              <a:defRPr>
                <a:solidFill>
                  <a:schemeClr val="tx2"/>
                </a:solidFill>
              </a:defRPr>
            </a:lvl1pPr>
          </a:lstStyle>
          <a:p>
            <a:pPr rtl="0"/>
            <a:fld id="{3A98EE3D-8CD1-4C3F-BD1C-C98C9596463C}" type="slidenum">
              <a:rPr lang="en-US" smtClean="0"/>
              <a:pPr rtl="0"/>
              <a:t>‹#›</a:t>
            </a:fld>
            <a:endParaRPr lang="en-US" dirty="0"/>
          </a:p>
        </p:txBody>
      </p:sp>
    </p:spTree>
    <p:extLst>
      <p:ext uri="{BB962C8B-B14F-4D97-AF65-F5344CB8AC3E}">
        <p14:creationId xmlns="" xmlns:p14="http://schemas.microsoft.com/office/powerpoint/2010/main" val="1933282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Ορθογώνιο 7">
            <a:extLst>
              <a:ext uri="{FF2B5EF4-FFF2-40B4-BE49-F238E27FC236}">
                <a16:creationId xmlns=""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Θέση εικόνας 2"/>
          <p:cNvSpPr>
            <a:spLocks noGrp="1" noChangeAspect="1"/>
          </p:cNvSpPr>
          <p:nvPr>
            <p:ph type="pic" idx="1"/>
          </p:nvPr>
        </p:nvSpPr>
        <p:spPr>
          <a:xfrm>
            <a:off x="15" y="0"/>
            <a:ext cx="12191985" cy="4578350"/>
          </a:xfrm>
          <a:solidFill>
            <a:schemeClr val="bg1">
              <a:lumMod val="85000"/>
            </a:schemeClr>
          </a:solidFill>
        </p:spPr>
        <p:txBody>
          <a:bodyPr lIns="457200" tIns="457200"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GR"/>
              <a:t>Κάντε κλικ στο εικονίδιο για να προσθέσετε εικόνα</a:t>
            </a:r>
            <a:endParaRPr lang="en-US" dirty="0"/>
          </a:p>
        </p:txBody>
      </p:sp>
      <p:sp>
        <p:nvSpPr>
          <p:cNvPr id="2" name="Τίτλος 1"/>
          <p:cNvSpPr>
            <a:spLocks noGrp="1"/>
          </p:cNvSpPr>
          <p:nvPr>
            <p:ph type="title"/>
          </p:nvPr>
        </p:nvSpPr>
        <p:spPr>
          <a:xfrm>
            <a:off x="1097279" y="4799362"/>
            <a:ext cx="10113645" cy="743682"/>
          </a:xfrm>
        </p:spPr>
        <p:txBody>
          <a:bodyPr tIns="0" bIns="0" rtlCol="0" anchor="b">
            <a:noAutofit/>
          </a:bodyPr>
          <a:lstStyle>
            <a:lvl1pPr>
              <a:defRPr sz="3100" b="0">
                <a:solidFill>
                  <a:srgbClr val="FFFFFF"/>
                </a:solidFill>
              </a:defRPr>
            </a:lvl1pPr>
          </a:lstStyle>
          <a:p>
            <a:pPr rtl="0"/>
            <a:r>
              <a:rPr lang="el-GR"/>
              <a:t>Κάντε κλικ για να επεξεργαστείτε τον τίτλο υποδείγματος</a:t>
            </a:r>
            <a:endParaRPr lang="en-US" dirty="0"/>
          </a:p>
        </p:txBody>
      </p:sp>
      <p:sp>
        <p:nvSpPr>
          <p:cNvPr id="4" name="Θέση κειμένου 3"/>
          <p:cNvSpPr>
            <a:spLocks noGrp="1"/>
          </p:cNvSpPr>
          <p:nvPr>
            <p:ph type="body" sz="half" idx="2"/>
          </p:nvPr>
        </p:nvSpPr>
        <p:spPr>
          <a:xfrm>
            <a:off x="1097279" y="5715000"/>
            <a:ext cx="10113264" cy="609600"/>
          </a:xfrm>
        </p:spPr>
        <p:txBody>
          <a:bodyPr lIns="91440" tIns="0" rIns="91440" bIns="0" rtlCol="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Στυλ κειμένου υποδείγματος</a:t>
            </a:r>
          </a:p>
        </p:txBody>
      </p:sp>
      <p:sp>
        <p:nvSpPr>
          <p:cNvPr id="5" name="Θέση ημερομηνίας 4"/>
          <p:cNvSpPr>
            <a:spLocks noGrp="1"/>
          </p:cNvSpPr>
          <p:nvPr>
            <p:ph type="dt" sz="half" idx="10"/>
          </p:nvPr>
        </p:nvSpPr>
        <p:spPr/>
        <p:txBody>
          <a:bodyPr rtlCol="0"/>
          <a:lstStyle>
            <a:lvl1pPr>
              <a:defRPr/>
            </a:lvl1pPr>
          </a:lstStyle>
          <a:p>
            <a:pPr rtl="0"/>
            <a:fld id="{35900B07-A939-46A1-95E3-F4BF6E48AFB2}" type="datetime1">
              <a:rPr lang="el-GR" smtClean="0"/>
              <a:pPr rtl="0"/>
              <a:t>24/10/2025</a:t>
            </a:fld>
            <a:endParaRPr lang="en-US" dirty="0"/>
          </a:p>
        </p:txBody>
      </p:sp>
      <p:sp>
        <p:nvSpPr>
          <p:cNvPr id="6" name="Θέση υποσέλιδου 5"/>
          <p:cNvSpPr>
            <a:spLocks noGrp="1"/>
          </p:cNvSpPr>
          <p:nvPr>
            <p:ph type="ftr" sz="quarter" idx="11"/>
          </p:nvPr>
        </p:nvSpPr>
        <p:spPr>
          <a:xfrm>
            <a:off x="1097279" y="6446838"/>
            <a:ext cx="6818262" cy="365125"/>
          </a:xfrm>
        </p:spPr>
        <p:txBody>
          <a:bodyPr rtlCol="0"/>
          <a:lstStyle/>
          <a:p>
            <a:pPr algn="l" rtl="0"/>
            <a:endParaRPr lang="en-US" dirty="0"/>
          </a:p>
        </p:txBody>
      </p:sp>
      <p:sp>
        <p:nvSpPr>
          <p:cNvPr id="7" name="Θέση αριθμού διαφάνειας 6"/>
          <p:cNvSpPr>
            <a:spLocks noGrp="1"/>
          </p:cNvSpPr>
          <p:nvPr>
            <p:ph type="sldNum" sz="quarter" idx="12"/>
          </p:nvPr>
        </p:nvSpPr>
        <p:spPr/>
        <p:txBody>
          <a:bodyPr rtlCol="0"/>
          <a:lstStyle/>
          <a:p>
            <a:pPr rtl="0"/>
            <a:fld id="{3A98EE3D-8CD1-4C3F-BD1C-C98C9596463C}" type="slidenum">
              <a:rPr lang="en-US" smtClean="0"/>
              <a:pPr rtl="0"/>
              <a:t>‹#›</a:t>
            </a:fld>
            <a:endParaRPr lang="en-US" dirty="0"/>
          </a:p>
        </p:txBody>
      </p:sp>
    </p:spTree>
    <p:extLst>
      <p:ext uri="{BB962C8B-B14F-4D97-AF65-F5344CB8AC3E}">
        <p14:creationId xmlns="" xmlns:p14="http://schemas.microsoft.com/office/powerpoint/2010/main" val="523267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Ορθογώνιο 6">
            <a:extLst>
              <a:ext uri="{FF2B5EF4-FFF2-40B4-BE49-F238E27FC236}">
                <a16:creationId xmlns=""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Θέση τίτλου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pPr rtl="0"/>
            <a:r>
              <a:rPr lang="el"/>
              <a:t>Κάντε κλικ για να επεξεργαστείτε το Στυλ κύριου τίτλου</a:t>
            </a:r>
            <a:endParaRPr lang="en-US" dirty="0"/>
          </a:p>
        </p:txBody>
      </p:sp>
      <p:sp>
        <p:nvSpPr>
          <p:cNvPr id="3" name="Θέση κειμένου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rtl="0"/>
            <a:r>
              <a:rPr lang="el"/>
              <a:t>Κάντε κλικ για επεξεργασία των στυλ κειμένου του υποδείγματος</a:t>
            </a:r>
          </a:p>
          <a:p>
            <a:pPr lvl="1" rtl="0"/>
            <a:r>
              <a:rPr lang="el"/>
              <a:t>Δεύτερου επιπέδου</a:t>
            </a:r>
          </a:p>
          <a:p>
            <a:pPr lvl="2" rtl="0"/>
            <a:r>
              <a:rPr lang="el"/>
              <a:t>Τρίτου επιπέδου</a:t>
            </a:r>
          </a:p>
          <a:p>
            <a:pPr lvl="3" rtl="0"/>
            <a:r>
              <a:rPr lang="el"/>
              <a:t>Τέταρτου επιπέδου</a:t>
            </a:r>
          </a:p>
          <a:p>
            <a:pPr lvl="4" rtl="0"/>
            <a:r>
              <a:rPr lang="el"/>
              <a:t>Πέμπτου επιπέδου</a:t>
            </a:r>
            <a:endParaRPr lang="en-US" dirty="0"/>
          </a:p>
        </p:txBody>
      </p:sp>
      <p:sp>
        <p:nvSpPr>
          <p:cNvPr id="4" name="Θέση ημερομηνίας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pPr rtl="0"/>
            <a:fld id="{86D902E8-EFEB-49E0-A81E-5B9E8C2EA99F}" type="datetime1">
              <a:rPr lang="el-GR" smtClean="0"/>
              <a:pPr rtl="0"/>
              <a:t>24/10/2025</a:t>
            </a:fld>
            <a:endParaRPr lang="en-US" dirty="0"/>
          </a:p>
        </p:txBody>
      </p:sp>
      <p:sp>
        <p:nvSpPr>
          <p:cNvPr id="5" name="Θέση υποσέλιδου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pPr rtl="0"/>
            <a:endParaRPr lang="en-US" dirty="0"/>
          </a:p>
        </p:txBody>
      </p:sp>
      <p:sp>
        <p:nvSpPr>
          <p:cNvPr id="6" name="Θέση αριθμού διαφάνειας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pPr rtl="0"/>
            <a:fld id="{3A98EE3D-8CD1-4C3F-BD1C-C98C9596463C}" type="slidenum">
              <a:rPr lang="en-US" smtClean="0"/>
              <a:pPr rtl="0"/>
              <a:t>‹#›</a:t>
            </a:fld>
            <a:endParaRPr lang="en-US" dirty="0"/>
          </a:p>
        </p:txBody>
      </p:sp>
      <p:cxnSp>
        <p:nvCxnSpPr>
          <p:cNvPr id="10" name="Ευθεία γραμμή σύνδεσης 9">
            <a:extLst>
              <a:ext uri="{FF2B5EF4-FFF2-40B4-BE49-F238E27FC236}">
                <a16:creationId xmlns=""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034982234"/>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47" r:id="rId3"/>
    <p:sldLayoutId id="2147483743" r:id="rId4"/>
    <p:sldLayoutId id="2147483738" r:id="rId5"/>
    <p:sldLayoutId id="2147483732" r:id="rId6"/>
    <p:sldLayoutId id="2147483733" r:id="rId7"/>
    <p:sldLayoutId id="2147483734" r:id="rId8"/>
    <p:sldLayoutId id="2147483735" r:id="rId9"/>
    <p:sldLayoutId id="2147483736" r:id="rId10"/>
    <p:sldLayoutId id="2147483737" r:id="rId11"/>
  </p:sldLayoutIdLst>
  <p:hf sldNum="0" hdr="0" ftr="0"/>
  <p:txStyles>
    <p:title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Ορθογώνιο 21">
            <a:extLst>
              <a:ext uri="{FF2B5EF4-FFF2-40B4-BE49-F238E27FC236}">
                <a16:creationId xmlns="" xmlns:a16="http://schemas.microsoft.com/office/drawing/2014/main" id="{A9286AD2-18A9-4868-A4E3-7A2097A2081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1"/>
            <a:ext cx="1219200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Τίτλος 1">
            <a:extLst>
              <a:ext uri="{FF2B5EF4-FFF2-40B4-BE49-F238E27FC236}">
                <a16:creationId xmlns="" xmlns:a16="http://schemas.microsoft.com/office/drawing/2014/main" id="{78FD68DA-43BA-4508-8DE2-BA9BB7B2FA5B}"/>
              </a:ext>
            </a:extLst>
          </p:cNvPr>
          <p:cNvSpPr>
            <a:spLocks noGrp="1"/>
          </p:cNvSpPr>
          <p:nvPr>
            <p:ph type="ctrTitle"/>
          </p:nvPr>
        </p:nvSpPr>
        <p:spPr>
          <a:xfrm>
            <a:off x="5289754" y="639097"/>
            <a:ext cx="6253317" cy="3686015"/>
          </a:xfrm>
        </p:spPr>
        <p:txBody>
          <a:bodyPr rtlCol="0">
            <a:normAutofit/>
          </a:bodyPr>
          <a:lstStyle/>
          <a:p>
            <a:pPr rtl="0"/>
            <a:r>
              <a:rPr lang="el-GR" sz="2000" dirty="0"/>
              <a:t>24.10.2025 </a:t>
            </a:r>
            <a:br>
              <a:rPr lang="el-GR" sz="2000" dirty="0"/>
            </a:br>
            <a:r>
              <a:rPr lang="el-GR" sz="2000" dirty="0"/>
              <a:t>Εισήγηση στην εκδήλωση του ΤΕΕ </a:t>
            </a:r>
            <a:r>
              <a:rPr lang="el-GR" sz="2000" dirty="0" err="1"/>
              <a:t>Αιτ</a:t>
            </a:r>
            <a:r>
              <a:rPr lang="el-GR" sz="2000" dirty="0"/>
              <a:t>/</a:t>
            </a:r>
            <a:r>
              <a:rPr lang="el-GR" sz="2000" dirty="0" err="1"/>
              <a:t>νίας</a:t>
            </a:r>
            <a:r>
              <a:rPr lang="el-GR" sz="2000" dirty="0"/>
              <a:t> με θέμα : «</a:t>
            </a:r>
            <a:r>
              <a:rPr lang="el-GR" sz="2000" b="1" i="1" dirty="0"/>
              <a:t>Ασφάλεια Κατασκευών, Πρόληψη κινδύνων, ευθύνες μηχανικών σε τεχνικά έργα»  </a:t>
            </a:r>
            <a:br>
              <a:rPr lang="el-GR" sz="2000" b="1" i="1" dirty="0"/>
            </a:br>
            <a:r>
              <a:rPr lang="el-GR" sz="2000" dirty="0"/>
              <a:t>Γιολάντα Καραμπούλια, </a:t>
            </a:r>
            <a:r>
              <a:rPr lang="el-GR" sz="2000" dirty="0" err="1"/>
              <a:t>Εργατολόγος</a:t>
            </a:r>
            <a:r>
              <a:rPr lang="el-GR" sz="2000" dirty="0"/>
              <a:t> </a:t>
            </a:r>
            <a:br>
              <a:rPr lang="el-GR" sz="2000" dirty="0"/>
            </a:br>
            <a:endParaRPr lang="el" sz="2000" dirty="0"/>
          </a:p>
        </p:txBody>
      </p:sp>
      <p:sp>
        <p:nvSpPr>
          <p:cNvPr id="3" name="Υπότιτλος 2">
            <a:extLst>
              <a:ext uri="{FF2B5EF4-FFF2-40B4-BE49-F238E27FC236}">
                <a16:creationId xmlns="" xmlns:a16="http://schemas.microsoft.com/office/drawing/2014/main" id="{A8E9CFF2-3777-4FF4-A759-8491175B0B7C}"/>
              </a:ext>
            </a:extLst>
          </p:cNvPr>
          <p:cNvSpPr>
            <a:spLocks noGrp="1"/>
          </p:cNvSpPr>
          <p:nvPr>
            <p:ph type="subTitle" idx="1"/>
          </p:nvPr>
        </p:nvSpPr>
        <p:spPr>
          <a:xfrm>
            <a:off x="5289753" y="4672739"/>
            <a:ext cx="6269347" cy="1021498"/>
          </a:xfrm>
        </p:spPr>
        <p:txBody>
          <a:bodyPr rtlCol="0">
            <a:normAutofit/>
          </a:bodyPr>
          <a:lstStyle/>
          <a:p>
            <a:pPr rtl="0"/>
            <a:r>
              <a:rPr lang="el-GR" sz="2000" b="1" i="1" spc="-50" dirty="0">
                <a:solidFill>
                  <a:schemeClr val="tx1">
                    <a:lumMod val="85000"/>
                    <a:lumOff val="15000"/>
                  </a:schemeClr>
                </a:solidFill>
                <a:latin typeface="+mj-lt"/>
                <a:ea typeface="+mj-ea"/>
                <a:cs typeface="+mj-cs"/>
              </a:rPr>
              <a:t>«</a:t>
            </a:r>
            <a:r>
              <a:rPr lang="en-US" sz="2000" b="1" i="1" spc="-50" dirty="0" err="1">
                <a:solidFill>
                  <a:schemeClr val="tx1">
                    <a:lumMod val="85000"/>
                    <a:lumOff val="15000"/>
                  </a:schemeClr>
                </a:solidFill>
                <a:latin typeface="+mj-lt"/>
                <a:ea typeface="+mj-ea"/>
                <a:cs typeface="+mj-cs"/>
              </a:rPr>
              <a:t>impossibilium</a:t>
            </a:r>
            <a:r>
              <a:rPr lang="en-US" sz="2000" b="1" i="1" spc="-50" dirty="0">
                <a:solidFill>
                  <a:schemeClr val="tx1">
                    <a:lumMod val="85000"/>
                    <a:lumOff val="15000"/>
                  </a:schemeClr>
                </a:solidFill>
                <a:latin typeface="+mj-lt"/>
                <a:ea typeface="+mj-ea"/>
                <a:cs typeface="+mj-cs"/>
              </a:rPr>
              <a:t> </a:t>
            </a:r>
            <a:r>
              <a:rPr lang="en-US" sz="2000" b="1" i="1" spc="-50" dirty="0" err="1">
                <a:solidFill>
                  <a:schemeClr val="tx1">
                    <a:lumMod val="85000"/>
                    <a:lumOff val="15000"/>
                  </a:schemeClr>
                </a:solidFill>
                <a:latin typeface="+mj-lt"/>
                <a:ea typeface="+mj-ea"/>
                <a:cs typeface="+mj-cs"/>
              </a:rPr>
              <a:t>nulla</a:t>
            </a:r>
            <a:r>
              <a:rPr lang="en-US" sz="2000" b="1" i="1" spc="-50" dirty="0">
                <a:solidFill>
                  <a:schemeClr val="tx1">
                    <a:lumMod val="85000"/>
                    <a:lumOff val="15000"/>
                  </a:schemeClr>
                </a:solidFill>
                <a:latin typeface="+mj-lt"/>
                <a:ea typeface="+mj-ea"/>
                <a:cs typeface="+mj-cs"/>
              </a:rPr>
              <a:t> </a:t>
            </a:r>
            <a:r>
              <a:rPr lang="en-US" sz="2000" b="1" i="1" spc="-50" dirty="0" err="1">
                <a:solidFill>
                  <a:schemeClr val="tx1">
                    <a:lumMod val="85000"/>
                    <a:lumOff val="15000"/>
                  </a:schemeClr>
                </a:solidFill>
                <a:latin typeface="+mj-lt"/>
                <a:ea typeface="+mj-ea"/>
                <a:cs typeface="+mj-cs"/>
              </a:rPr>
              <a:t>est</a:t>
            </a:r>
            <a:r>
              <a:rPr lang="en-US" sz="2000" b="1" i="1" spc="-50" dirty="0">
                <a:solidFill>
                  <a:schemeClr val="tx1">
                    <a:lumMod val="85000"/>
                    <a:lumOff val="15000"/>
                  </a:schemeClr>
                </a:solidFill>
                <a:latin typeface="+mj-lt"/>
                <a:ea typeface="+mj-ea"/>
                <a:cs typeface="+mj-cs"/>
              </a:rPr>
              <a:t> </a:t>
            </a:r>
            <a:r>
              <a:rPr lang="en-US" sz="2000" b="1" i="1" spc="-50" dirty="0" err="1">
                <a:solidFill>
                  <a:schemeClr val="tx1">
                    <a:lumMod val="85000"/>
                    <a:lumOff val="15000"/>
                  </a:schemeClr>
                </a:solidFill>
                <a:latin typeface="+mj-lt"/>
                <a:ea typeface="+mj-ea"/>
                <a:cs typeface="+mj-cs"/>
              </a:rPr>
              <a:t>obligatio</a:t>
            </a:r>
            <a:r>
              <a:rPr lang="el-GR" sz="2000" b="1" i="1" spc="-50" dirty="0">
                <a:solidFill>
                  <a:schemeClr val="tx1">
                    <a:lumMod val="85000"/>
                    <a:lumOff val="15000"/>
                  </a:schemeClr>
                </a:solidFill>
                <a:latin typeface="+mj-lt"/>
                <a:ea typeface="+mj-ea"/>
                <a:cs typeface="+mj-cs"/>
              </a:rPr>
              <a:t>»</a:t>
            </a:r>
            <a:endParaRPr lang="el" sz="2000" b="1" i="1" spc="-50" dirty="0">
              <a:solidFill>
                <a:schemeClr val="tx1">
                  <a:lumMod val="85000"/>
                  <a:lumOff val="15000"/>
                </a:schemeClr>
              </a:solidFill>
              <a:latin typeface="+mj-lt"/>
              <a:ea typeface="+mj-ea"/>
              <a:cs typeface="+mj-cs"/>
            </a:endParaRPr>
          </a:p>
        </p:txBody>
      </p:sp>
      <p:pic>
        <p:nvPicPr>
          <p:cNvPr id="5" name="Εικόνα 4" descr="Μια εικόνα που περιέχει κτίριο, κάθισμα, παγκάκι, πλευρά&#10;&#10;Αυτόματη δημιουργία περιγραφής">
            <a:extLst>
              <a:ext uri="{FF2B5EF4-FFF2-40B4-BE49-F238E27FC236}">
                <a16:creationId xmlns="" xmlns:a16="http://schemas.microsoft.com/office/drawing/2014/main" id="{282CF6DD-7FE8-4063-9551-1B7BBCE92ABE}"/>
              </a:ext>
            </a:extLst>
          </p:cNvPr>
          <p:cNvPicPr>
            <a:picLocks noChangeAspect="1"/>
          </p:cNvPicPr>
          <p:nvPr/>
        </p:nvPicPr>
        <p:blipFill rotWithShape="1">
          <a:blip r:embed="rId2" cstate="print">
            <a:extLst>
              <a:ext uri="{28A0092B-C50C-407E-A947-70E740481C1C}">
                <a14:useLocalDpi xmlns="" xmlns:a14="http://schemas.microsoft.com/office/drawing/2010/main" val="0"/>
              </a:ext>
            </a:extLst>
          </a:blip>
          <a:srcRect/>
          <a:stretch/>
        </p:blipFill>
        <p:spPr>
          <a:xfrm>
            <a:off x="-1" y="1"/>
            <a:ext cx="4635315" cy="6857999"/>
          </a:xfrm>
          <a:prstGeom prst="rect">
            <a:avLst/>
          </a:prstGeom>
        </p:spPr>
      </p:pic>
      <p:cxnSp>
        <p:nvCxnSpPr>
          <p:cNvPr id="24" name="Ευθεία γραμμή σύνδεσης 23">
            <a:extLst>
              <a:ext uri="{FF2B5EF4-FFF2-40B4-BE49-F238E27FC236}">
                <a16:creationId xmlns="" xmlns:a16="http://schemas.microsoft.com/office/drawing/2014/main" id="{E7A7CD63-7EC3-44F3-95D0-595C4019FF24}"/>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5427754" y="4498925"/>
            <a:ext cx="5636107"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4043737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BD611C05-2A17-8EF4-ED33-5C25A7FBBE1D}"/>
              </a:ext>
            </a:extLst>
          </p:cNvPr>
          <p:cNvSpPr>
            <a:spLocks noGrp="1"/>
          </p:cNvSpPr>
          <p:nvPr>
            <p:ph type="title"/>
          </p:nvPr>
        </p:nvSpPr>
        <p:spPr/>
        <p:txBody>
          <a:bodyPr>
            <a:normAutofit/>
          </a:bodyPr>
          <a:lstStyle/>
          <a:p>
            <a:r>
              <a:rPr lang="el-GR" sz="1800" b="1" dirty="0"/>
              <a:t>Αστική ευθύνη </a:t>
            </a:r>
          </a:p>
        </p:txBody>
      </p:sp>
      <p:sp>
        <p:nvSpPr>
          <p:cNvPr id="3" name="Θέση περιεχομένου 2">
            <a:extLst>
              <a:ext uri="{FF2B5EF4-FFF2-40B4-BE49-F238E27FC236}">
                <a16:creationId xmlns="" xmlns:a16="http://schemas.microsoft.com/office/drawing/2014/main" id="{6D109030-C030-43BF-D02A-9B25B4E2A7EA}"/>
              </a:ext>
            </a:extLst>
          </p:cNvPr>
          <p:cNvSpPr>
            <a:spLocks noGrp="1"/>
          </p:cNvSpPr>
          <p:nvPr>
            <p:ph idx="1"/>
          </p:nvPr>
        </p:nvSpPr>
        <p:spPr/>
        <p:txBody>
          <a:bodyPr/>
          <a:lstStyle/>
          <a:p>
            <a:r>
              <a:rPr lang="el-GR" dirty="0">
                <a:latin typeface="+mj-lt"/>
              </a:rPr>
              <a:t>Επομένως : Είναι πολύ σημαντικό να ξεκαθαριστεί ότι, η ευθύνη του μηχανικού ξεκινάει ΕΑΝ κατά παράβαση των ανωτέρω νομοθετικών διατάξεων, δεν φροντίσει για την τήρηση των απαιτούμενων μέτρων ασφαλείας καθώς έτσι παραβιάζει το καθήκον επιμέλειας. Για να αναζητήσουμε όμως την ύπαρξη ειδικού καθήκοντος θα πρέπει να γνωρίζουμε εξ αρχής και κυρίως να έχουμε συμβατικά προβλέψει τί ακριβώς έχει αναλάβει να φέρει εις πέρας ένας μηχανικός. </a:t>
            </a:r>
          </a:p>
        </p:txBody>
      </p:sp>
      <p:sp>
        <p:nvSpPr>
          <p:cNvPr id="4" name="Θέση ημερομηνίας 3">
            <a:extLst>
              <a:ext uri="{FF2B5EF4-FFF2-40B4-BE49-F238E27FC236}">
                <a16:creationId xmlns="" xmlns:a16="http://schemas.microsoft.com/office/drawing/2014/main" id="{90D0BB93-FC70-A024-69D4-3DA4C0AA59C0}"/>
              </a:ext>
            </a:extLst>
          </p:cNvPr>
          <p:cNvSpPr>
            <a:spLocks noGrp="1"/>
          </p:cNvSpPr>
          <p:nvPr>
            <p:ph type="dt" sz="half" idx="10"/>
          </p:nvPr>
        </p:nvSpPr>
        <p:spPr/>
        <p:txBody>
          <a:bodyPr/>
          <a:lstStyle/>
          <a:p>
            <a:pPr rtl="0"/>
            <a:fld id="{2D245FF9-7D03-49CA-B48F-5C3E6E4538BB}" type="datetime1">
              <a:rPr lang="el-GR" smtClean="0"/>
              <a:pPr rtl="0"/>
              <a:t>24/10/2025</a:t>
            </a:fld>
            <a:endParaRPr lang="en-US" dirty="0"/>
          </a:p>
        </p:txBody>
      </p:sp>
    </p:spTree>
    <p:extLst>
      <p:ext uri="{BB962C8B-B14F-4D97-AF65-F5344CB8AC3E}">
        <p14:creationId xmlns="" xmlns:p14="http://schemas.microsoft.com/office/powerpoint/2010/main" val="116746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0CCA929F-A82E-BB6A-A2E6-20831FDD974A}"/>
              </a:ext>
            </a:extLst>
          </p:cNvPr>
          <p:cNvSpPr>
            <a:spLocks noGrp="1"/>
          </p:cNvSpPr>
          <p:nvPr>
            <p:ph type="title"/>
          </p:nvPr>
        </p:nvSpPr>
        <p:spPr/>
        <p:txBody>
          <a:bodyPr>
            <a:normAutofit/>
          </a:bodyPr>
          <a:lstStyle/>
          <a:p>
            <a:r>
              <a:rPr lang="el-GR" sz="1800" b="1" dirty="0"/>
              <a:t>Ποινική ευθύνη</a:t>
            </a:r>
          </a:p>
        </p:txBody>
      </p:sp>
      <p:sp>
        <p:nvSpPr>
          <p:cNvPr id="3" name="Θέση περιεχομένου 2">
            <a:extLst>
              <a:ext uri="{FF2B5EF4-FFF2-40B4-BE49-F238E27FC236}">
                <a16:creationId xmlns="" xmlns:a16="http://schemas.microsoft.com/office/drawing/2014/main" id="{137B79EA-E07D-86ED-2D2C-46F3D2828E7B}"/>
              </a:ext>
            </a:extLst>
          </p:cNvPr>
          <p:cNvSpPr>
            <a:spLocks noGrp="1"/>
          </p:cNvSpPr>
          <p:nvPr>
            <p:ph idx="1"/>
          </p:nvPr>
        </p:nvSpPr>
        <p:spPr/>
        <p:txBody>
          <a:bodyPr>
            <a:normAutofit fontScale="70000" lnSpcReduction="20000"/>
          </a:bodyPr>
          <a:lstStyle/>
          <a:p>
            <a:r>
              <a:rPr lang="el-GR" dirty="0">
                <a:latin typeface="+mj-lt"/>
              </a:rPr>
              <a:t>Οι συνήθης αποδιδόμενες αξιόποινες πράξεις σε μηχανικούς εξ αιτίας εργατικών ατυχημάτων είναι : η -διάφορες- σωματικές βλάβες ή και η ανθρωποκτονία από αμέλεια.</a:t>
            </a:r>
          </a:p>
          <a:p>
            <a:r>
              <a:rPr lang="el-GR" dirty="0">
                <a:latin typeface="+mj-lt"/>
              </a:rPr>
              <a:t>Ο επιβλέπων μηχανικός ευθύνεται για εξ αμελείας ανθρωποκτονία ή σωματική βλάβη που </a:t>
            </a:r>
            <a:r>
              <a:rPr lang="el-GR" dirty="0" err="1">
                <a:latin typeface="+mj-lt"/>
              </a:rPr>
              <a:t>επισυνέβη</a:t>
            </a:r>
            <a:r>
              <a:rPr lang="el-GR" dirty="0">
                <a:latin typeface="+mj-lt"/>
              </a:rPr>
              <a:t> κατά την εκτέλεση οικοδομικού έργου μόνον εφ’ όσον παραβίασε αντικειμενικά οφειλόμενο καθήκον επιμελείας από τα αναφερόμενα στις επί μέρους ειδικές διατάξεις υπό την περαιτέρω προϋπόθεση ότι το αξιόποινο αποτέλεσμα συνιστά πραγμάτωση του κινδύνου που έθεσε με την παραβίαση του εν λόγω κανόνα και όχι άλλου κανόνα, είτε εφ’ όσον ανέλαβε συμβατικά καθήκοντα εκπροσώπησης του κυρίου του έργου ως προς το όλο φάσμα των εργασιών. Γενικό τεκμήριο υπαιτιότητας </a:t>
            </a:r>
            <a:r>
              <a:rPr lang="el-GR" dirty="0" err="1">
                <a:latin typeface="+mj-lt"/>
              </a:rPr>
              <a:t>υπερτείνον</a:t>
            </a:r>
            <a:r>
              <a:rPr lang="el-GR" dirty="0">
                <a:latin typeface="+mj-lt"/>
              </a:rPr>
              <a:t> τα εκ του νόμου ή </a:t>
            </a:r>
            <a:r>
              <a:rPr lang="el-GR" dirty="0" err="1">
                <a:latin typeface="+mj-lt"/>
              </a:rPr>
              <a:t>συμβατικώς</a:t>
            </a:r>
            <a:r>
              <a:rPr lang="el-GR" dirty="0">
                <a:latin typeface="+mj-lt"/>
              </a:rPr>
              <a:t> </a:t>
            </a:r>
            <a:r>
              <a:rPr lang="el-GR" dirty="0" err="1">
                <a:latin typeface="+mj-lt"/>
              </a:rPr>
              <a:t>αναληφθέντα</a:t>
            </a:r>
            <a:r>
              <a:rPr lang="el-GR" dirty="0">
                <a:latin typeface="+mj-lt"/>
              </a:rPr>
              <a:t> καθήκοντα επιμελείας του δεν καθιερώνεται.</a:t>
            </a:r>
          </a:p>
          <a:p>
            <a:r>
              <a:rPr lang="el-GR" dirty="0" smtClean="0">
                <a:latin typeface="+mj-lt"/>
              </a:rPr>
              <a:t>Έτσι λοιπόν, για τη θεμελίωση του καθήκοντος επιμέλειας, βάσει του οποίου θα κριθεί η ποινική ευθύνη του μηχανικού, τίθεται ως σημείο αξιολόγησης η ένταση του κινδύνου, έτσι ώστε η αξίωση επιμελείας είναι τόσο υψηλότερη, όσο μεγαλύτερη είναι η πιθανότητα βλάβης, υπό την προϋπόθεση ότι υπάρχει </a:t>
            </a:r>
            <a:r>
              <a:rPr lang="el-GR" dirty="0" err="1" smtClean="0">
                <a:latin typeface="+mj-lt"/>
              </a:rPr>
              <a:t>διαγνώσιμη</a:t>
            </a:r>
            <a:r>
              <a:rPr lang="el-GR" dirty="0" smtClean="0">
                <a:latin typeface="+mj-lt"/>
              </a:rPr>
              <a:t> επικινδυνότητα της πράξης. Συνεπώς, αν ένας οφθαλμοφανής σοβαρός κίνδυνος, σε χώρο εργασίας του οποίου την ευθύνη έχει ο μηχανικός, αποτελέσει την αιτία εργατικού ατυχήματος, υπάρχει σοβαρό ενδεχόμενο να θεμελιωθεί καθήκον επιμέλειας και να καταλογιστεί ποινική ευθύνη.</a:t>
            </a:r>
          </a:p>
          <a:p>
            <a:r>
              <a:rPr lang="el-GR" dirty="0" smtClean="0">
                <a:latin typeface="+mj-lt"/>
              </a:rPr>
              <a:t>Επίσης</a:t>
            </a:r>
            <a:r>
              <a:rPr lang="el-GR" dirty="0">
                <a:latin typeface="+mj-lt"/>
              </a:rPr>
              <a:t>, προκύπτει το συμπέρασμα ότι οι κίνδυνοι, οι οποίοι δεν εκδηλώθηκαν από κάποια επικίνδυνη πράξη του μηχανικού αλλά από άλλες πηγές κινδύνου, τις οποίες ο μηχανικός δεν είναι υποχρεωμένος να τις ελέγξει, βάσει των ειδικών καθηκόντων που του έχουν ανατεθεί </a:t>
            </a:r>
            <a:r>
              <a:rPr lang="el-GR" dirty="0" err="1">
                <a:latin typeface="+mj-lt"/>
              </a:rPr>
              <a:t>συμβατικώς</a:t>
            </a:r>
            <a:r>
              <a:rPr lang="el-GR" dirty="0">
                <a:latin typeface="+mj-lt"/>
              </a:rPr>
              <a:t> και εκ του νόμου, δε θεμελιώνουν ποινική του ευθύνη και είναι αδύνατο να καθιερωθεί για τον ίδιο το «γενικό τεκμήριο ευθύνης», όπως αυτό νομίμως και προδήλως ισχύει για τον εργοδότη. </a:t>
            </a:r>
          </a:p>
          <a:p>
            <a:endParaRPr lang="el-GR" dirty="0"/>
          </a:p>
        </p:txBody>
      </p:sp>
      <p:sp>
        <p:nvSpPr>
          <p:cNvPr id="4" name="Θέση ημερομηνίας 3">
            <a:extLst>
              <a:ext uri="{FF2B5EF4-FFF2-40B4-BE49-F238E27FC236}">
                <a16:creationId xmlns="" xmlns:a16="http://schemas.microsoft.com/office/drawing/2014/main" id="{A5AE65FB-FB67-B98E-29E2-5253EB4D4E89}"/>
              </a:ext>
            </a:extLst>
          </p:cNvPr>
          <p:cNvSpPr>
            <a:spLocks noGrp="1"/>
          </p:cNvSpPr>
          <p:nvPr>
            <p:ph type="dt" sz="half" idx="10"/>
          </p:nvPr>
        </p:nvSpPr>
        <p:spPr/>
        <p:txBody>
          <a:bodyPr/>
          <a:lstStyle/>
          <a:p>
            <a:pPr rtl="0"/>
            <a:fld id="{2D245FF9-7D03-49CA-B48F-5C3E6E4538BB}" type="datetime1">
              <a:rPr lang="el-GR" smtClean="0"/>
              <a:pPr rtl="0"/>
              <a:t>24/10/2025</a:t>
            </a:fld>
            <a:endParaRPr lang="en-US" dirty="0"/>
          </a:p>
        </p:txBody>
      </p:sp>
    </p:spTree>
    <p:extLst>
      <p:ext uri="{BB962C8B-B14F-4D97-AF65-F5344CB8AC3E}">
        <p14:creationId xmlns="" xmlns:p14="http://schemas.microsoft.com/office/powerpoint/2010/main" val="468730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 name="Ορθογώνιο 46">
            <a:extLst>
              <a:ext uri="{FF2B5EF4-FFF2-40B4-BE49-F238E27FC236}">
                <a16:creationId xmlns="" xmlns:a16="http://schemas.microsoft.com/office/drawing/2014/main" id="{FBDCECDC-EEE3-4128-AA5E-82A8C08796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507"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Τίτλος 1">
            <a:extLst>
              <a:ext uri="{FF2B5EF4-FFF2-40B4-BE49-F238E27FC236}">
                <a16:creationId xmlns="" xmlns:a16="http://schemas.microsoft.com/office/drawing/2014/main" id="{9AB2EA78-AEB3-469B-9025-3B17201A457B}"/>
              </a:ext>
            </a:extLst>
          </p:cNvPr>
          <p:cNvSpPr>
            <a:spLocks noGrp="1"/>
          </p:cNvSpPr>
          <p:nvPr>
            <p:ph type="ctrTitle"/>
          </p:nvPr>
        </p:nvSpPr>
        <p:spPr>
          <a:xfrm>
            <a:off x="472129" y="839755"/>
            <a:ext cx="10058400" cy="3977125"/>
          </a:xfrm>
        </p:spPr>
        <p:txBody>
          <a:bodyPr rtlCol="0" anchor="ctr">
            <a:noAutofit/>
          </a:bodyPr>
          <a:lstStyle/>
          <a:p>
            <a:pPr>
              <a:lnSpc>
                <a:spcPct val="150000"/>
              </a:lnSpc>
              <a:spcAft>
                <a:spcPts val="800"/>
              </a:spcAft>
            </a:pPr>
            <a:r>
              <a:rPr lang="el-GR" sz="1600" kern="100" dirty="0">
                <a:effectLst/>
                <a:latin typeface="Times New Roman" panose="02020603050405020304" pitchFamily="18" charset="0"/>
                <a:ea typeface="Aptos" panose="020B0004020202020204" pitchFamily="34" charset="0"/>
                <a:cs typeface="Times New Roman" panose="02020603050405020304" pitchFamily="18" charset="0"/>
              </a:rPr>
              <a:t/>
            </a:r>
            <a:br>
              <a:rPr lang="el-GR" sz="1600" kern="100" dirty="0">
                <a:effectLst/>
                <a:latin typeface="Times New Roman" panose="02020603050405020304" pitchFamily="18" charset="0"/>
                <a:ea typeface="Aptos" panose="020B0004020202020204" pitchFamily="34" charset="0"/>
                <a:cs typeface="Times New Roman" panose="02020603050405020304" pitchFamily="18" charset="0"/>
              </a:rPr>
            </a:br>
            <a:r>
              <a:rPr lang="el-GR" sz="1600" kern="100" dirty="0">
                <a:effectLst/>
                <a:latin typeface="Times New Roman" panose="02020603050405020304" pitchFamily="18" charset="0"/>
                <a:ea typeface="Aptos" panose="020B0004020202020204" pitchFamily="34" charset="0"/>
                <a:cs typeface="Times New Roman" panose="02020603050405020304" pitchFamily="18" charset="0"/>
              </a:rPr>
              <a:t/>
            </a:r>
            <a:br>
              <a:rPr lang="el-GR" sz="1600" kern="100" dirty="0">
                <a:effectLst/>
                <a:latin typeface="Times New Roman" panose="02020603050405020304" pitchFamily="18" charset="0"/>
                <a:ea typeface="Aptos" panose="020B0004020202020204" pitchFamily="34" charset="0"/>
                <a:cs typeface="Times New Roman" panose="02020603050405020304" pitchFamily="18" charset="0"/>
              </a:rPr>
            </a:br>
            <a:r>
              <a:rPr lang="el-GR" sz="1600" b="1" kern="100" dirty="0">
                <a:effectLst/>
                <a:ea typeface="Aptos" panose="020B0004020202020204" pitchFamily="34" charset="0"/>
                <a:cs typeface="Times New Roman" panose="02020603050405020304" pitchFamily="18" charset="0"/>
              </a:rPr>
              <a:t>Ορισμός εργατικού ατυχήματος </a:t>
            </a:r>
            <a:r>
              <a:rPr lang="el-GR" sz="1600" kern="100" dirty="0">
                <a:effectLst/>
                <a:ea typeface="Aptos" panose="020B0004020202020204" pitchFamily="34" charset="0"/>
                <a:cs typeface="Times New Roman" panose="02020603050405020304" pitchFamily="18" charset="0"/>
              </a:rPr>
              <a:t/>
            </a:r>
            <a:br>
              <a:rPr lang="el-GR" sz="1600" kern="100" dirty="0">
                <a:effectLst/>
                <a:ea typeface="Aptos" panose="020B0004020202020204" pitchFamily="34" charset="0"/>
                <a:cs typeface="Times New Roman" panose="02020603050405020304" pitchFamily="18" charset="0"/>
              </a:rPr>
            </a:br>
            <a:r>
              <a:rPr lang="el-GR" sz="1600" kern="100" dirty="0">
                <a:effectLst/>
                <a:ea typeface="Aptos" panose="020B0004020202020204" pitchFamily="34" charset="0"/>
                <a:cs typeface="Times New Roman" panose="02020603050405020304" pitchFamily="18" charset="0"/>
              </a:rPr>
              <a:t>άρθρο 1 του Ν. 551/1915 : Βίαιο Συμβάν, το οποίο επέρχεται κατά την εκτέλεση της εργασίας ή εξ αφορμής αυτής (Κατά τη διάρκεια μετακίνησης από και προς την εργασία (π.χ., αν το ατύχημα συμβεί κατά την προσέλευση ή αποχώρηση από τη δουλειά ή κατά την εκτέλεση οποιασδήποτε εντολής ή εργασίας που σχετίζεται με τις ανάγκες της επιχείρησης). Το αποτέλεσμα αυτού του συμβάντος πλήττει το μισθωτό, επιφέροντας βλάβη της υγείας του ή απώλεια της ζωής του ή ανικανότητα για εργασία για χρονικό διάστημα μεγαλύτερο των τεσσάρων (4) ημερών. </a:t>
            </a:r>
            <a:br>
              <a:rPr lang="el-GR" sz="1600" kern="100" dirty="0">
                <a:effectLst/>
                <a:ea typeface="Aptos" panose="020B0004020202020204" pitchFamily="34" charset="0"/>
                <a:cs typeface="Times New Roman" panose="02020603050405020304" pitchFamily="18" charset="0"/>
              </a:rPr>
            </a:br>
            <a:r>
              <a:rPr lang="el-GR" sz="1600" kern="100" dirty="0">
                <a:effectLst/>
                <a:ea typeface="Aptos" panose="020B0004020202020204" pitchFamily="34" charset="0"/>
                <a:cs typeface="Times New Roman" panose="02020603050405020304" pitchFamily="18" charset="0"/>
              </a:rPr>
              <a:t>Τα συνηθέστερα ατυχήματα σε οικοδομικά έργα : Πτώσεις από ύψη, Τραυματισμοί από πτώσεις αντικειμένων ή και υλικών κατασκευής, Εργαλεία που αποβαίνουν επικίνδυνα κατά τη χρήση τους, Ηλεκτρισμός,, Κατολισθήσεις, μηχανήματα (κακή λειτουργία, κακός χειρισμός)</a:t>
            </a:r>
            <a:r>
              <a:rPr lang="el-GR" sz="1600" kern="100" dirty="0">
                <a:effectLst/>
                <a:latin typeface="Aptos" panose="020B0004020202020204" pitchFamily="34" charset="0"/>
                <a:ea typeface="Aptos" panose="020B0004020202020204" pitchFamily="34" charset="0"/>
                <a:cs typeface="Times New Roman" panose="02020603050405020304" pitchFamily="18" charset="0"/>
              </a:rPr>
              <a:t/>
            </a:r>
            <a:br>
              <a:rPr lang="el-GR" sz="1600" kern="100" dirty="0">
                <a:effectLst/>
                <a:latin typeface="Aptos" panose="020B0004020202020204" pitchFamily="34" charset="0"/>
                <a:ea typeface="Aptos" panose="020B0004020202020204" pitchFamily="34" charset="0"/>
                <a:cs typeface="Times New Roman" panose="02020603050405020304" pitchFamily="18" charset="0"/>
              </a:rPr>
            </a:br>
            <a:endParaRPr lang="el" sz="1600" i="1" dirty="0">
              <a:solidFill>
                <a:srgbClr val="FFFFFF"/>
              </a:solidFill>
            </a:endParaRPr>
          </a:p>
        </p:txBody>
      </p:sp>
      <p:sp>
        <p:nvSpPr>
          <p:cNvPr id="49" name="Ορθογώνιο 48">
            <a:extLst>
              <a:ext uri="{FF2B5EF4-FFF2-40B4-BE49-F238E27FC236}">
                <a16:creationId xmlns="" xmlns:a16="http://schemas.microsoft.com/office/drawing/2014/main" id="{4260EDE0-989C-4E16-AF94-F652294D828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white">
          <a:xfrm>
            <a:off x="1507" y="4953000"/>
            <a:ext cx="12188952" cy="1905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3" name="Υπότιτλος 2">
            <a:extLst>
              <a:ext uri="{FF2B5EF4-FFF2-40B4-BE49-F238E27FC236}">
                <a16:creationId xmlns="" xmlns:a16="http://schemas.microsoft.com/office/drawing/2014/main" id="{255E1F2F-E259-4EA8-9FFD-3A10AF541859}"/>
              </a:ext>
            </a:extLst>
          </p:cNvPr>
          <p:cNvSpPr>
            <a:spLocks noGrp="1"/>
          </p:cNvSpPr>
          <p:nvPr>
            <p:ph type="subTitle" idx="1"/>
          </p:nvPr>
        </p:nvSpPr>
        <p:spPr>
          <a:xfrm>
            <a:off x="1100051" y="5225240"/>
            <a:ext cx="10058400" cy="1143000"/>
          </a:xfrm>
        </p:spPr>
        <p:txBody>
          <a:bodyPr rtlCol="0">
            <a:normAutofit fontScale="85000" lnSpcReduction="20000"/>
          </a:bodyPr>
          <a:lstStyle/>
          <a:p>
            <a:pPr rtl="0"/>
            <a:r>
              <a:rPr lang="el-GR" sz="1600" dirty="0">
                <a:solidFill>
                  <a:srgbClr val="FFFFFF"/>
                </a:solidFill>
                <a:latin typeface="+mj-lt"/>
              </a:rPr>
              <a:t>Ο</a:t>
            </a:r>
            <a:r>
              <a:rPr lang="el" sz="1600" dirty="0">
                <a:solidFill>
                  <a:srgbClr val="FFFFFF"/>
                </a:solidFill>
                <a:latin typeface="+mj-lt"/>
              </a:rPr>
              <a:t> χαρακτηρισμοσ ομωσ ενοσ συμβαντοσ ως «εργατικου ατυχηματοσ» </a:t>
            </a:r>
            <a:r>
              <a:rPr lang="el" sz="1600" b="1" dirty="0">
                <a:solidFill>
                  <a:srgbClr val="FFFFFF"/>
                </a:solidFill>
                <a:latin typeface="+mj-lt"/>
              </a:rPr>
              <a:t>δεν </a:t>
            </a:r>
            <a:r>
              <a:rPr lang="el" sz="1600" dirty="0">
                <a:solidFill>
                  <a:srgbClr val="FFFFFF"/>
                </a:solidFill>
                <a:latin typeface="+mj-lt"/>
              </a:rPr>
              <a:t>γεννα αυτοματωσ ευθυνεσ (ποινικεσ η αστικεσ). </a:t>
            </a:r>
          </a:p>
          <a:p>
            <a:pPr rtl="0"/>
            <a:r>
              <a:rPr lang="el" sz="1600" dirty="0">
                <a:solidFill>
                  <a:srgbClr val="FFFFFF"/>
                </a:solidFill>
                <a:latin typeface="+mj-lt"/>
              </a:rPr>
              <a:t>ΠΧ. ΤΡΟΧΑΙΟ(******), ΑΠΟΚΛΕΙΣΤΙΚΗ ΕΥΘΥΝΗ ΕΡΓΑΖΟΜΕΝΟΥ, ΠΑΡΑΒΛΕΨΗ ΣΥΓΚΕΚΡΙΜΕΝΗΣ ΕΝΤΟΛΗΣ  </a:t>
            </a:r>
          </a:p>
          <a:p>
            <a:pPr rtl="0"/>
            <a:endParaRPr lang="el" sz="1600" dirty="0">
              <a:solidFill>
                <a:srgbClr val="FFFFFF"/>
              </a:solidFill>
              <a:latin typeface="+mj-lt"/>
            </a:endParaRPr>
          </a:p>
        </p:txBody>
      </p:sp>
    </p:spTree>
    <p:extLst>
      <p:ext uri="{BB962C8B-B14F-4D97-AF65-F5344CB8AC3E}">
        <p14:creationId xmlns="" xmlns:p14="http://schemas.microsoft.com/office/powerpoint/2010/main" val="191714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Σχέση </a:t>
            </a:r>
            <a:r>
              <a:rPr lang="el-GR" sz="1800" b="1" dirty="0" err="1" smtClean="0"/>
              <a:t>πρόστισης</a:t>
            </a:r>
            <a:r>
              <a:rPr lang="el-GR" sz="1800" b="1" dirty="0" smtClean="0"/>
              <a:t> 922 ΑΚ</a:t>
            </a:r>
            <a:endParaRPr lang="el-GR" sz="1800" b="1" dirty="0"/>
          </a:p>
        </p:txBody>
      </p:sp>
      <p:sp>
        <p:nvSpPr>
          <p:cNvPr id="3" name="2 - Θέση περιεχομένου"/>
          <p:cNvSpPr>
            <a:spLocks noGrp="1"/>
          </p:cNvSpPr>
          <p:nvPr>
            <p:ph idx="1"/>
          </p:nvPr>
        </p:nvSpPr>
        <p:spPr/>
        <p:txBody>
          <a:bodyPr>
            <a:normAutofit lnSpcReduction="10000"/>
          </a:bodyPr>
          <a:lstStyle/>
          <a:p>
            <a:r>
              <a:rPr lang="el-GR" dirty="0" smtClean="0">
                <a:latin typeface="+mj-lt"/>
              </a:rPr>
              <a:t>Όταν το ένα μέρος μιας σύμβασης διατηρεί το δικαίωμα να δίνει εντολές και οδηγίες στο μέρος που έχει αναλάβει να φέρει εις πέρας την σύβαση σε σχέση με τον τρόπο που αυτό θα παρέχει τις υπηρεσίες του.   </a:t>
            </a:r>
          </a:p>
          <a:p>
            <a:r>
              <a:rPr lang="el-GR" dirty="0" smtClean="0">
                <a:latin typeface="+mj-lt"/>
              </a:rPr>
              <a:t>Χαρακτηριστικότερο παράδειγμα η σύμβαση έργου που ως νομικός χαρακτηρισμός καλύπτει και τις περιπτώσεις όπου : </a:t>
            </a:r>
          </a:p>
          <a:p>
            <a:r>
              <a:rPr lang="el-GR" dirty="0" smtClean="0">
                <a:latin typeface="+mj-lt"/>
              </a:rPr>
              <a:t>α) Ο μηχανικός φέρει το ρόλο εργολάβου. </a:t>
            </a:r>
          </a:p>
          <a:p>
            <a:r>
              <a:rPr lang="el-GR" dirty="0" smtClean="0">
                <a:latin typeface="+mj-lt"/>
              </a:rPr>
              <a:t>β) Ο μηχανικός αναλαμβάνει την προάσπιση των συμφερόντων του «κυρίου του έργου» έναντι του εργολάβου/υπεργολάβου. </a:t>
            </a:r>
          </a:p>
          <a:p>
            <a:r>
              <a:rPr lang="el-GR" dirty="0" smtClean="0">
                <a:latin typeface="+mj-lt"/>
              </a:rPr>
              <a:t>Σε πολλές περιπτώσεις ο μηχανικός λειτουργεί και ως γενικός εργολάβος ή/και ως υπεργολάβος. </a:t>
            </a:r>
            <a:endParaRPr lang="el-GR" dirty="0">
              <a:latin typeface="+mj-lt"/>
            </a:endParaRPr>
          </a:p>
        </p:txBody>
      </p:sp>
      <p:sp>
        <p:nvSpPr>
          <p:cNvPr id="4" name="3 - Θέση ημερομηνίας"/>
          <p:cNvSpPr>
            <a:spLocks noGrp="1"/>
          </p:cNvSpPr>
          <p:nvPr>
            <p:ph type="dt" sz="half" idx="10"/>
          </p:nvPr>
        </p:nvSpPr>
        <p:spPr/>
        <p:txBody>
          <a:bodyPr/>
          <a:lstStyle/>
          <a:p>
            <a:pPr rtl="0"/>
            <a:fld id="{2D245FF9-7D03-49CA-B48F-5C3E6E4538BB}" type="datetime1">
              <a:rPr lang="el-GR" smtClean="0"/>
              <a:pPr rtl="0"/>
              <a:t>24/10/2025</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Απόδειξη της σχέσης </a:t>
            </a:r>
            <a:r>
              <a:rPr lang="el-GR" sz="1800" b="1" dirty="0" err="1" smtClean="0"/>
              <a:t>πρόστησης</a:t>
            </a:r>
            <a:r>
              <a:rPr lang="el-GR" sz="1800" b="1" dirty="0" smtClean="0"/>
              <a:t>  </a:t>
            </a:r>
            <a:endParaRPr lang="el-GR" sz="1800" b="1" dirty="0"/>
          </a:p>
        </p:txBody>
      </p:sp>
      <p:sp>
        <p:nvSpPr>
          <p:cNvPr id="3" name="2 - Θέση περιεχομένου"/>
          <p:cNvSpPr>
            <a:spLocks noGrp="1"/>
          </p:cNvSpPr>
          <p:nvPr>
            <p:ph idx="1"/>
          </p:nvPr>
        </p:nvSpPr>
        <p:spPr/>
        <p:txBody>
          <a:bodyPr/>
          <a:lstStyle/>
          <a:p>
            <a:r>
              <a:rPr lang="el-GR" sz="1800" kern="100" dirty="0" smtClean="0">
                <a:latin typeface="+mj-lt"/>
                <a:ea typeface="Aptos" panose="020B0004020202020204" pitchFamily="34" charset="0"/>
                <a:cs typeface="Times New Roman" panose="02020603050405020304" pitchFamily="18" charset="0"/>
              </a:rPr>
              <a:t>Ερευνάται κάθε φορά αναλόγως της συμφωνίας. Εάν θεωρηθούν ως </a:t>
            </a:r>
            <a:r>
              <a:rPr lang="el-GR" sz="1800" kern="100" dirty="0" err="1" smtClean="0">
                <a:latin typeface="+mj-lt"/>
                <a:ea typeface="Aptos" panose="020B0004020202020204" pitchFamily="34" charset="0"/>
                <a:cs typeface="Times New Roman" panose="02020603050405020304" pitchFamily="18" charset="0"/>
              </a:rPr>
              <a:t>προστηθέντες</a:t>
            </a:r>
            <a:r>
              <a:rPr lang="el-GR" sz="1800" kern="100" dirty="0" smtClean="0">
                <a:latin typeface="+mj-lt"/>
                <a:ea typeface="Aptos" panose="020B0004020202020204" pitchFamily="34" charset="0"/>
                <a:cs typeface="Times New Roman" panose="02020603050405020304" pitchFamily="18" charset="0"/>
              </a:rPr>
              <a:t>, του εκάστοτε εργοδότη (εργολάβου ή υπεργολάβοι) εφόσον έχουν την επίβλεψη και εφαρμογή της μελέτης για την εκτέλεση ενός τεχνικού έργου εκλαμβάνονται και οι μηχανικοί, από την νομολογία, αναλαμβάνοντας ένα πλέγμα πρακτικών και ουσιαστικών υποχρεώσεων όπως επί παραδείγματι τον έλεγχο και την έγκριση του εξοπλισμού και των μηχανημάτων, την εκπαίδευση του προσωπικού, την μέριμνα για την τήρηση των οδηγιών και προδιαγραφών ασφαλείας ή ακόμα και την άρση τυχόν επικίνδυνων περιστατικών σχετιζόμενων με την υγιεινή και ασφάλεια. Εάν κάποια από τις ανωτέρω υποχρεώσεις δεν εκπληρωθεί με τον προσήκοντα τρόπο και αποτέλεσμα έχει την επέλευση εργατικού ατυχήματος τότε ο μηχανικός έρχεται αντιμέτωπος με τις συνεπαγόμενες ποινικές και αστικές ευθύνες.     </a:t>
            </a:r>
            <a:endParaRPr lang="el-GR" sz="1600" kern="100" dirty="0" smtClean="0">
              <a:latin typeface="+mj-lt"/>
              <a:ea typeface="Aptos" panose="020B0004020202020204" pitchFamily="34" charset="0"/>
              <a:cs typeface="Times New Roman" panose="02020603050405020304" pitchFamily="18" charset="0"/>
            </a:endParaRPr>
          </a:p>
          <a:p>
            <a:endParaRPr lang="el-GR" dirty="0"/>
          </a:p>
        </p:txBody>
      </p:sp>
      <p:sp>
        <p:nvSpPr>
          <p:cNvPr id="4" name="3 - Θέση ημερομηνίας"/>
          <p:cNvSpPr>
            <a:spLocks noGrp="1"/>
          </p:cNvSpPr>
          <p:nvPr>
            <p:ph type="dt" sz="half" idx="10"/>
          </p:nvPr>
        </p:nvSpPr>
        <p:spPr/>
        <p:txBody>
          <a:bodyPr/>
          <a:lstStyle/>
          <a:p>
            <a:pPr rtl="0"/>
            <a:fld id="{2D245FF9-7D03-49CA-B48F-5C3E6E4538BB}" type="datetime1">
              <a:rPr lang="el-GR" smtClean="0"/>
              <a:pPr rtl="0"/>
              <a:t>24/10/2025</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err="1" smtClean="0"/>
              <a:t>Πρόστηση</a:t>
            </a:r>
            <a:r>
              <a:rPr lang="el-GR" sz="1800" b="1" dirty="0" smtClean="0"/>
              <a:t> και εργατικό ατύχημα</a:t>
            </a:r>
            <a:endParaRPr lang="el-GR" sz="1800" b="1" dirty="0"/>
          </a:p>
        </p:txBody>
      </p:sp>
      <p:sp>
        <p:nvSpPr>
          <p:cNvPr id="3" name="2 - Θέση περιεχομένου"/>
          <p:cNvSpPr>
            <a:spLocks noGrp="1"/>
          </p:cNvSpPr>
          <p:nvPr>
            <p:ph idx="1"/>
          </p:nvPr>
        </p:nvSpPr>
        <p:spPr/>
        <p:txBody>
          <a:bodyPr/>
          <a:lstStyle/>
          <a:p>
            <a:r>
              <a:rPr lang="el-GR" dirty="0" smtClean="0">
                <a:latin typeface="+mj-lt"/>
              </a:rPr>
              <a:t>Το «βίαιο συμβάν» πρέπει να είναι αποτέλεσμα παραβίασης νομοθετικής διάταξης (θα δούμε παρακάτω). </a:t>
            </a:r>
          </a:p>
          <a:p>
            <a:r>
              <a:rPr lang="el-GR" dirty="0" smtClean="0">
                <a:latin typeface="+mj-lt"/>
              </a:rPr>
              <a:t>Την «ευθύνη» την φέρει ο εργοδότης. Ως εργοδότης εκλαμβάνεται και ο κύριος του έργου ΕΚΤΟΣ αν ΔΕΝ έχει διατηρήσει για τον εαυτό του το δικαίωμα να δίδει εντολές και οδηγίες για την εκτέλεση. </a:t>
            </a:r>
          </a:p>
          <a:p>
            <a:r>
              <a:rPr lang="el-GR" dirty="0" smtClean="0">
                <a:latin typeface="+mj-lt"/>
              </a:rPr>
              <a:t>Συνήθως : Ο κύριος του έργου με μία σύμβαση έργου αναθέτει στον μηχανικό την όλη εκτέλεση και επίβλεψη του έργου, με αποτέλεσμα ως μηχανικός να καθίσταται </a:t>
            </a:r>
            <a:r>
              <a:rPr lang="el-GR" dirty="0" err="1" smtClean="0">
                <a:latin typeface="+mj-lt"/>
              </a:rPr>
              <a:t>προστηθής</a:t>
            </a:r>
            <a:r>
              <a:rPr lang="el-GR" dirty="0" smtClean="0">
                <a:latin typeface="+mj-lt"/>
              </a:rPr>
              <a:t> και κατ’ αποτέλεσμα υπεύθυνος.  </a:t>
            </a:r>
            <a:endParaRPr lang="el-GR" dirty="0">
              <a:latin typeface="+mj-lt"/>
            </a:endParaRPr>
          </a:p>
        </p:txBody>
      </p:sp>
      <p:sp>
        <p:nvSpPr>
          <p:cNvPr id="4" name="3 - Θέση ημερομηνίας"/>
          <p:cNvSpPr>
            <a:spLocks noGrp="1"/>
          </p:cNvSpPr>
          <p:nvPr>
            <p:ph type="dt" sz="half" idx="10"/>
          </p:nvPr>
        </p:nvSpPr>
        <p:spPr/>
        <p:txBody>
          <a:bodyPr/>
          <a:lstStyle/>
          <a:p>
            <a:pPr rtl="0"/>
            <a:fld id="{2D245FF9-7D03-49CA-B48F-5C3E6E4538BB}" type="datetime1">
              <a:rPr lang="el-GR" smtClean="0"/>
              <a:pPr rtl="0"/>
              <a:t>24/10/2025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Ποια διάταξη παραβιάζεται</a:t>
            </a:r>
            <a:endParaRPr lang="el-GR" sz="1800" b="1" dirty="0"/>
          </a:p>
        </p:txBody>
      </p:sp>
      <p:sp>
        <p:nvSpPr>
          <p:cNvPr id="3" name="2 - Θέση περιεχομένου"/>
          <p:cNvSpPr>
            <a:spLocks noGrp="1"/>
          </p:cNvSpPr>
          <p:nvPr>
            <p:ph idx="1"/>
          </p:nvPr>
        </p:nvSpPr>
        <p:spPr/>
        <p:txBody>
          <a:bodyPr>
            <a:normAutofit fontScale="77500" lnSpcReduction="20000"/>
          </a:bodyPr>
          <a:lstStyle/>
          <a:p>
            <a:r>
              <a:rPr lang="el-GR" sz="1800" dirty="0" smtClean="0">
                <a:latin typeface="+mj-lt"/>
              </a:rPr>
              <a:t>Οι διατάξεις που αφορούν την υποχρέωση είτε σύνταξης μελέτης (μελετητής) είτε αυτές που αφορούν την υποχρέωση λήψης συγκεκριμένων μέτρων.</a:t>
            </a:r>
          </a:p>
          <a:p>
            <a:r>
              <a:rPr lang="el-GR" sz="1800" dirty="0" smtClean="0">
                <a:latin typeface="+mj-lt"/>
              </a:rPr>
              <a:t>- λήψη, εφαρμογή και τήρηση μέτρων ασφαλείας όπως αυτά προσδιορίζονται στις διατάξεις του Π.Δ.778/1980 “περί μέτρων ασφαλείας κατά την εκτέλεση  οικοδομικών εργασιών”,  οι οποίες επιβάλλουν στους, σύμφωνα με τον νόμο, υπεύθυνους του έργου την λήψη των προβλεπόμενων από τις διατάξεις αυτές μέτρων ασφαλείας.  </a:t>
            </a:r>
          </a:p>
          <a:p>
            <a:r>
              <a:rPr lang="el-GR" sz="1800" dirty="0" smtClean="0">
                <a:latin typeface="+mj-lt"/>
              </a:rPr>
              <a:t>- Π.Δ 1073/1981 και Ν. 1396/83 με τους οποίους ρυθμίζεται η ευθύνη του μελετητή, καθώς επίσης και του επιβλέποντος μηχανικού, όσον αφορά την λήψη και τήρηση των μέτρων ασφαλείας για την προστασία των εργαζομένων και τρίτων, κατά την εκτέλεση των οικοδομικών και λοιπών τεχνικών έργων και στην τήρηση ημερολογίου μέτρων ασφαλείας.</a:t>
            </a:r>
          </a:p>
          <a:p>
            <a:endParaRPr lang="el-GR" sz="1800" dirty="0" smtClean="0">
              <a:latin typeface="+mj-lt"/>
            </a:endParaRPr>
          </a:p>
          <a:p>
            <a:r>
              <a:rPr lang="el-GR" sz="1800" dirty="0" smtClean="0">
                <a:latin typeface="+mj-lt"/>
              </a:rPr>
              <a:t>Η υποχρέωση, όμως, του μηχανικού –κατά την νομολογία- προχωρά και ακόμα παρακάτω, καθιστώντας τον μηχανικό υπεύθυνο ακόμα και αν δεν έδωσε οδηγίες για την διόρθωση σφαλμάτων, ή </a:t>
            </a:r>
            <a:r>
              <a:rPr lang="el-GR" sz="1800" dirty="0" err="1" smtClean="0">
                <a:latin typeface="+mj-lt"/>
              </a:rPr>
              <a:t>εαν</a:t>
            </a:r>
            <a:r>
              <a:rPr lang="el-GR" sz="1800" dirty="0" smtClean="0">
                <a:latin typeface="+mj-lt"/>
              </a:rPr>
              <a:t> δεν προειδοποίησε τον εργοδότη για την πιθανή επέλευση κινδύνου. </a:t>
            </a:r>
          </a:p>
          <a:p>
            <a:r>
              <a:rPr lang="el-GR" sz="1800" dirty="0" smtClean="0">
                <a:latin typeface="+mj-lt"/>
              </a:rPr>
              <a:t>Έγγραφη απόδειξη. </a:t>
            </a:r>
            <a:endParaRPr lang="el-GR" sz="1800" dirty="0">
              <a:latin typeface="+mj-lt"/>
            </a:endParaRPr>
          </a:p>
        </p:txBody>
      </p:sp>
      <p:sp>
        <p:nvSpPr>
          <p:cNvPr id="4" name="3 - Θέση ημερομηνίας"/>
          <p:cNvSpPr>
            <a:spLocks noGrp="1"/>
          </p:cNvSpPr>
          <p:nvPr>
            <p:ph type="dt" sz="half" idx="10"/>
          </p:nvPr>
        </p:nvSpPr>
        <p:spPr/>
        <p:txBody>
          <a:bodyPr/>
          <a:lstStyle/>
          <a:p>
            <a:pPr rtl="0"/>
            <a:fld id="{2D245FF9-7D03-49CA-B48F-5C3E6E4538BB}" type="datetime1">
              <a:rPr lang="el-GR" smtClean="0"/>
              <a:pPr rtl="0"/>
              <a:t>24/10/2025</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Σε τι συνίσταται η ευθύνη </a:t>
            </a:r>
            <a:endParaRPr lang="el-GR" sz="1800" b="1" dirty="0"/>
          </a:p>
        </p:txBody>
      </p:sp>
      <p:sp>
        <p:nvSpPr>
          <p:cNvPr id="3" name="2 - Θέση περιεχομένου"/>
          <p:cNvSpPr>
            <a:spLocks noGrp="1"/>
          </p:cNvSpPr>
          <p:nvPr>
            <p:ph idx="1"/>
          </p:nvPr>
        </p:nvSpPr>
        <p:spPr/>
        <p:txBody>
          <a:bodyPr>
            <a:normAutofit fontScale="62500" lnSpcReduction="20000"/>
          </a:bodyPr>
          <a:lstStyle/>
          <a:p>
            <a:pPr algn="just">
              <a:lnSpc>
                <a:spcPct val="150000"/>
              </a:lnSpc>
              <a:spcAft>
                <a:spcPts val="800"/>
              </a:spcAft>
              <a:buNone/>
            </a:pPr>
            <a:r>
              <a:rPr lang="el-GR" sz="2000" kern="100" dirty="0" smtClean="0">
                <a:latin typeface="+mj-lt"/>
                <a:ea typeface="Aptos" panose="020B0004020202020204" pitchFamily="34" charset="0"/>
                <a:cs typeface="Times New Roman" panose="02020603050405020304" pitchFamily="18" charset="0"/>
              </a:rPr>
              <a:t>ΕΑΝ λοιπόν, δεν ληφθούν τα απαραίτητα μέτρα ασφαλείας (όπως περιγράφονται για κάθε μία ξεχωριστή εργασία στα ανωτέρω ΠΔ) η ευθύνη του επιβλέποντος συνίσταται: </a:t>
            </a:r>
            <a:r>
              <a:rPr lang="el-GR" sz="2000" b="1" kern="100" dirty="0" smtClean="0">
                <a:latin typeface="+mj-lt"/>
                <a:ea typeface="Aptos" panose="020B0004020202020204" pitchFamily="34" charset="0"/>
                <a:cs typeface="Times New Roman" panose="02020603050405020304" pitchFamily="18" charset="0"/>
              </a:rPr>
              <a:t>είτε </a:t>
            </a:r>
            <a:r>
              <a:rPr lang="el-GR" sz="2000" kern="100" dirty="0" smtClean="0">
                <a:latin typeface="+mj-lt"/>
                <a:ea typeface="Aptos" panose="020B0004020202020204" pitchFamily="34" charset="0"/>
                <a:cs typeface="Times New Roman" panose="02020603050405020304" pitchFamily="18" charset="0"/>
              </a:rPr>
              <a:t>στο ότι δεν φρόντισε για την λήψη των απαιτούμενων μέτρων ασφαλείας </a:t>
            </a:r>
            <a:r>
              <a:rPr lang="el-GR" sz="2000" b="1" kern="100" dirty="0" smtClean="0">
                <a:latin typeface="+mj-lt"/>
                <a:ea typeface="Aptos" panose="020B0004020202020204" pitchFamily="34" charset="0"/>
                <a:cs typeface="Times New Roman" panose="02020603050405020304" pitchFamily="18" charset="0"/>
              </a:rPr>
              <a:t>είτε</a:t>
            </a:r>
            <a:r>
              <a:rPr lang="el-GR" sz="2000" kern="100" dirty="0" smtClean="0">
                <a:latin typeface="+mj-lt"/>
                <a:ea typeface="Aptos" panose="020B0004020202020204" pitchFamily="34" charset="0"/>
                <a:cs typeface="Times New Roman" panose="02020603050405020304" pitchFamily="18" charset="0"/>
              </a:rPr>
              <a:t> στο ότι μολονότι αυτός διαπίστωσε, λόγω της επιβλέψεως που έκανε, ότι ο δεν λήφθηκαν στην οικοδομή τα υποδειχθέντα και απαιτούμενα μέτρα ασφαλείας για την ασφάλεια των εργαζομένων, δεν έδωσε, όπως είχε υποχρέωση (άρθρο 7 Ν. 1396/1983), εντολή και οδηγίες λήψης αυτών στον εργολάβο και δεν επέβλεψε την τήρηση των οδηγιών του (ΑΠ 1037/2009).</a:t>
            </a:r>
          </a:p>
          <a:p>
            <a:pPr algn="just">
              <a:lnSpc>
                <a:spcPct val="150000"/>
              </a:lnSpc>
              <a:spcAft>
                <a:spcPts val="800"/>
              </a:spcAft>
            </a:pPr>
            <a:r>
              <a:rPr lang="el-GR" sz="2000" kern="100" dirty="0" smtClean="0">
                <a:latin typeface="+mj-lt"/>
                <a:ea typeface="Aptos" panose="020B0004020202020204" pitchFamily="34" charset="0"/>
                <a:cs typeface="Times New Roman" panose="02020603050405020304" pitchFamily="18" charset="0"/>
              </a:rPr>
              <a:t>Με βάση τα δεδομένα που αναλύθηκαν, σε περίπτωση πρόκλησης ατυχήματος, λόγω μη λήψης των απαιτούμενων και προβλεπόμενων από το νόμο μέτρων ασφαλείας σε κάποιο οικοδομικό έργο, τα Δικαστήρια θεωρούν ότι υφίσταται, μεταξύ άλλων και ευθύνη του επιβλέποντος το έργο μηχανικού, διότι αυτός, ενώ είχε ιδιαίτερη νομική υποχρέωση, κατά τις ανωτέρω διατάξεις, ως μελετητής και επιβλέπων μηχανικός του έργου, να επιμεληθεί της λήψεως των απαιτούμενων μέτρων ασφαλείας, ώστε να αποτραπεί ο κίνδυνος ατυχήματος, αυτός παρέλειψε την λήψη των μέτρων αυτών με συνέπεια να λάβει χώρα το ατύχημα (ΑΠ 855/2010, 93/2009, 1346/2008, 1029/2008, 848/1998).</a:t>
            </a:r>
          </a:p>
          <a:p>
            <a:endParaRPr lang="el-GR" dirty="0"/>
          </a:p>
        </p:txBody>
      </p:sp>
      <p:sp>
        <p:nvSpPr>
          <p:cNvPr id="4" name="3 - Θέση ημερομηνίας"/>
          <p:cNvSpPr>
            <a:spLocks noGrp="1"/>
          </p:cNvSpPr>
          <p:nvPr>
            <p:ph type="dt" sz="half" idx="10"/>
          </p:nvPr>
        </p:nvSpPr>
        <p:spPr/>
        <p:txBody>
          <a:bodyPr/>
          <a:lstStyle/>
          <a:p>
            <a:pPr rtl="0"/>
            <a:fld id="{2D245FF9-7D03-49CA-B48F-5C3E6E4538BB}" type="datetime1">
              <a:rPr lang="el-GR" smtClean="0"/>
              <a:pPr rtl="0"/>
              <a:t>24/10/2025</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7B240F69-A9C6-8366-8B57-92ED2FD6EE72}"/>
              </a:ext>
            </a:extLst>
          </p:cNvPr>
          <p:cNvSpPr>
            <a:spLocks noGrp="1"/>
          </p:cNvSpPr>
          <p:nvPr>
            <p:ph type="title"/>
          </p:nvPr>
        </p:nvSpPr>
        <p:spPr/>
        <p:txBody>
          <a:bodyPr>
            <a:normAutofit/>
          </a:bodyPr>
          <a:lstStyle/>
          <a:p>
            <a:r>
              <a:rPr lang="el-GR" sz="2800" b="1" dirty="0"/>
              <a:t>Το καθήκον επιμέλειας – Επιβλέπων μηχανικός </a:t>
            </a:r>
          </a:p>
        </p:txBody>
      </p:sp>
      <p:sp>
        <p:nvSpPr>
          <p:cNvPr id="3" name="Θέση περιεχομένου 2">
            <a:extLst>
              <a:ext uri="{FF2B5EF4-FFF2-40B4-BE49-F238E27FC236}">
                <a16:creationId xmlns="" xmlns:a16="http://schemas.microsoft.com/office/drawing/2014/main" id="{8C03B85A-49AF-426F-0B6F-23F25EBF57A5}"/>
              </a:ext>
            </a:extLst>
          </p:cNvPr>
          <p:cNvSpPr>
            <a:spLocks noGrp="1"/>
          </p:cNvSpPr>
          <p:nvPr>
            <p:ph idx="1"/>
          </p:nvPr>
        </p:nvSpPr>
        <p:spPr>
          <a:xfrm>
            <a:off x="722483" y="2108201"/>
            <a:ext cx="10058400" cy="4463196"/>
          </a:xfrm>
        </p:spPr>
        <p:txBody>
          <a:bodyPr>
            <a:normAutofit fontScale="25000" lnSpcReduction="20000"/>
          </a:bodyPr>
          <a:lstStyle/>
          <a:p>
            <a:pPr algn="just">
              <a:lnSpc>
                <a:spcPct val="150000"/>
              </a:lnSpc>
              <a:spcAft>
                <a:spcPts val="800"/>
              </a:spcAft>
            </a:pPr>
            <a:r>
              <a:rPr lang="el-GR" sz="4800" kern="100" dirty="0">
                <a:latin typeface="+mj-lt"/>
                <a:ea typeface="Aptos" panose="020B0004020202020204" pitchFamily="34" charset="0"/>
                <a:cs typeface="Times New Roman" panose="02020603050405020304" pitchFamily="18" charset="0"/>
              </a:rPr>
              <a:t>Α) Η</a:t>
            </a:r>
            <a:r>
              <a:rPr lang="el-GR" sz="4800" kern="100" dirty="0">
                <a:effectLst/>
                <a:latin typeface="+mj-lt"/>
                <a:ea typeface="Aptos" panose="020B0004020202020204" pitchFamily="34" charset="0"/>
                <a:cs typeface="Times New Roman" panose="02020603050405020304" pitchFamily="18" charset="0"/>
              </a:rPr>
              <a:t> επίβλεψη του Π.Δ. 696/1974 έχει ως σκοπό την προάσπιση των συμφερόντων του εργοδότη έναντι του εργολάβου, καθώς κυρίως επιβλέπει και μεριμνά την καλή εκτέλεση αυτής της σύμβασης με κριτήριο την καλύτερη δυνατή εξυπηρέτηση των συμφερόντων του εργοδότη. Κατά, δε, το άρθρο 91 του ίδιου ΠΔ «Μηχανικός συμβάλλεται αποκλειστικά και μόνο με τον κύριο του έργου» και κατά την έννοια του νόμου ελέγχει τον εργολάβο ή τους υπεργολάβους για το συμφέρον του εργοδότη (ΜΗ ΥΠΟΧΡΕΩΤΙΚΟΣ ΟΡΙΣΜΟΣ στα ιδιωτικά έργα) </a:t>
            </a:r>
          </a:p>
          <a:p>
            <a:pPr algn="just">
              <a:lnSpc>
                <a:spcPct val="150000"/>
              </a:lnSpc>
              <a:spcAft>
                <a:spcPts val="800"/>
              </a:spcAft>
            </a:pPr>
            <a:r>
              <a:rPr lang="el-GR" sz="4800" kern="100" dirty="0">
                <a:effectLst/>
                <a:latin typeface="+mj-lt"/>
                <a:ea typeface="Aptos" panose="020B0004020202020204" pitchFamily="34" charset="0"/>
                <a:cs typeface="Times New Roman" panose="02020603050405020304" pitchFamily="18" charset="0"/>
              </a:rPr>
              <a:t>Β) Αντίθετα στο πλαίσιο της σύμβασης των άρθρων 53-55 του από 17/7- 16/8/1923 </a:t>
            </a:r>
            <a:r>
              <a:rPr lang="el-GR" sz="4800" kern="100" dirty="0" err="1">
                <a:effectLst/>
                <a:latin typeface="+mj-lt"/>
                <a:ea typeface="Aptos" panose="020B0004020202020204" pitchFamily="34" charset="0"/>
                <a:cs typeface="Times New Roman" panose="02020603050405020304" pitchFamily="18" charset="0"/>
              </a:rPr>
              <a:t>Ν.δ</a:t>
            </a:r>
            <a:r>
              <a:rPr lang="el-GR" sz="4800" kern="100" dirty="0">
                <a:effectLst/>
                <a:latin typeface="+mj-lt"/>
                <a:ea typeface="Aptos" panose="020B0004020202020204" pitchFamily="34" charset="0"/>
                <a:cs typeface="Times New Roman" panose="02020603050405020304" pitchFamily="18" charset="0"/>
              </a:rPr>
              <a:t> «ο Μηχανικός συμβάλλεται με τον εκτελούντα το έργο» όπως αυτός δηλώνεται δια αποδεικτικών εγγράφων στις Πολεοδομικές Αρχές χωρίς να ενδιαφέρει ο πραγματικός κύριος του έργου. Σκοπός του είναι εφαρμογή των πολεοδομικών διατάξεων για την κατασκευή του έργου σύμφωνα με τους όρους που εκδόθηκε η οικοδομική άδεια, </a:t>
            </a:r>
            <a:r>
              <a:rPr lang="el-GR" sz="4800" kern="100" dirty="0">
                <a:latin typeface="+mj-lt"/>
                <a:cs typeface="Times New Roman" panose="02020603050405020304" pitchFamily="18" charset="0"/>
              </a:rPr>
              <a:t>διασφαλίζοντας</a:t>
            </a:r>
            <a:r>
              <a:rPr lang="el-GR" sz="4800" kern="100" dirty="0">
                <a:effectLst/>
                <a:latin typeface="+mj-lt"/>
                <a:ea typeface="Aptos" panose="020B0004020202020204" pitchFamily="34" charset="0"/>
                <a:cs typeface="Times New Roman" panose="02020603050405020304" pitchFamily="18" charset="0"/>
              </a:rPr>
              <a:t> το Δημόσιο Συμφέρον.( ΥΠΟΧΡΕΩΤΙΚΟΣ ΟΡΙΣΜΟΣ) </a:t>
            </a:r>
          </a:p>
          <a:p>
            <a:pPr algn="just">
              <a:lnSpc>
                <a:spcPct val="150000"/>
              </a:lnSpc>
              <a:spcAft>
                <a:spcPts val="800"/>
              </a:spcAft>
            </a:pPr>
            <a:r>
              <a:rPr lang="el-GR" sz="4800" kern="100" dirty="0">
                <a:latin typeface="+mj-lt"/>
                <a:ea typeface="Aptos" panose="020B0004020202020204" pitchFamily="34" charset="0"/>
                <a:cs typeface="Times New Roman" panose="02020603050405020304" pitchFamily="18" charset="0"/>
              </a:rPr>
              <a:t>Ως εκ τούτου είναι ιδιαίτερα κρίσιμο να ερευνάται κάθε φορά τί ακριβώς έχει αναλάβει να φέρει εις πέρας ένας μηχανικός. Αυτό αναζητείται βάσει της συμβατικής σχέσης και της ρυθμιστικής αυτής νομοθεσίας, εάν ο υπό κρίση εκάστοτε επιβλέπων μηχανικός, ήταν επιφορτισμένος και με την τήρηση εκείνου του καθήκοντος επιμελείας, η παράβαση του οποίου προκάλεσε αιτιωδώς το συγκεκριμένο, εκάστοτε, εγκληματικό αποτέλεσμα. </a:t>
            </a:r>
            <a:endParaRPr lang="el-GR" sz="4800" kern="100" dirty="0">
              <a:effectLst/>
              <a:latin typeface="+mj-lt"/>
              <a:ea typeface="Aptos" panose="020B0004020202020204" pitchFamily="34" charset="0"/>
              <a:cs typeface="Times New Roman" panose="02020603050405020304" pitchFamily="18" charset="0"/>
            </a:endParaRPr>
          </a:p>
          <a:p>
            <a:endParaRPr lang="el-GR" dirty="0"/>
          </a:p>
        </p:txBody>
      </p:sp>
      <p:sp>
        <p:nvSpPr>
          <p:cNvPr id="4" name="Θέση ημερομηνίας 3">
            <a:extLst>
              <a:ext uri="{FF2B5EF4-FFF2-40B4-BE49-F238E27FC236}">
                <a16:creationId xmlns="" xmlns:a16="http://schemas.microsoft.com/office/drawing/2014/main" id="{C0D22B13-6213-4C11-2983-5D89D2730B1D}"/>
              </a:ext>
            </a:extLst>
          </p:cNvPr>
          <p:cNvSpPr>
            <a:spLocks noGrp="1"/>
          </p:cNvSpPr>
          <p:nvPr>
            <p:ph type="dt" sz="half" idx="10"/>
          </p:nvPr>
        </p:nvSpPr>
        <p:spPr/>
        <p:txBody>
          <a:bodyPr/>
          <a:lstStyle/>
          <a:p>
            <a:pPr rtl="0"/>
            <a:fld id="{2D245FF9-7D03-49CA-B48F-5C3E6E4538BB}" type="datetime1">
              <a:rPr lang="el-GR" smtClean="0"/>
              <a:pPr rtl="0"/>
              <a:t>24/10/2025</a:t>
            </a:fld>
            <a:endParaRPr lang="en-US" dirty="0"/>
          </a:p>
        </p:txBody>
      </p:sp>
    </p:spTree>
    <p:extLst>
      <p:ext uri="{BB962C8B-B14F-4D97-AF65-F5344CB8AC3E}">
        <p14:creationId xmlns="" xmlns:p14="http://schemas.microsoft.com/office/powerpoint/2010/main" val="30178682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268D55FF-F50E-FFF0-8365-5984464114DB}"/>
              </a:ext>
            </a:extLst>
          </p:cNvPr>
          <p:cNvSpPr>
            <a:spLocks noGrp="1"/>
          </p:cNvSpPr>
          <p:nvPr>
            <p:ph type="title"/>
          </p:nvPr>
        </p:nvSpPr>
        <p:spPr/>
        <p:txBody>
          <a:bodyPr>
            <a:normAutofit/>
          </a:bodyPr>
          <a:lstStyle/>
          <a:p>
            <a:r>
              <a:rPr lang="el-GR" sz="2800" b="1" dirty="0"/>
              <a:t>Ευθύνες άλλων προσώπων </a:t>
            </a:r>
          </a:p>
        </p:txBody>
      </p:sp>
      <p:sp>
        <p:nvSpPr>
          <p:cNvPr id="3" name="Θέση περιεχομένου 2">
            <a:extLst>
              <a:ext uri="{FF2B5EF4-FFF2-40B4-BE49-F238E27FC236}">
                <a16:creationId xmlns="" xmlns:a16="http://schemas.microsoft.com/office/drawing/2014/main" id="{36983E83-7D62-F117-BA6D-1BF382B03884}"/>
              </a:ext>
            </a:extLst>
          </p:cNvPr>
          <p:cNvSpPr>
            <a:spLocks noGrp="1"/>
          </p:cNvSpPr>
          <p:nvPr>
            <p:ph sz="half" idx="1"/>
          </p:nvPr>
        </p:nvSpPr>
        <p:spPr/>
        <p:txBody>
          <a:bodyPr>
            <a:normAutofit fontScale="32500" lnSpcReduction="20000"/>
          </a:bodyPr>
          <a:lstStyle/>
          <a:p>
            <a:r>
              <a:rPr lang="el-GR" sz="3200" dirty="0">
                <a:latin typeface="+mj-lt"/>
              </a:rPr>
              <a:t>Γενικός εργολάβος  </a:t>
            </a:r>
          </a:p>
          <a:p>
            <a:pPr algn="just">
              <a:lnSpc>
                <a:spcPct val="150000"/>
              </a:lnSpc>
              <a:spcAft>
                <a:spcPts val="800"/>
              </a:spcAft>
            </a:pPr>
            <a:r>
              <a:rPr lang="el-GR" sz="3200" kern="100" dirty="0">
                <a:effectLst/>
                <a:latin typeface="+mj-lt"/>
                <a:ea typeface="Aptos" panose="020B0004020202020204" pitchFamily="34" charset="0"/>
                <a:cs typeface="Times New Roman" panose="02020603050405020304" pitchFamily="18" charset="0"/>
              </a:rPr>
              <a:t>Σε περίπτωση που τις εργασίες κατασκευής ολόκληρης οικοδομής έχει αναλάβει ένας εργολάβος (γενικός εργολάβος), την ευθύνη για την τήρηση του συνόλου των μέτρων προστασίας των εργαζομένων, την ευθύνη για την παραχώρηση των μέτρων προσωπικής προστασίας των εργαζομένων, καθώς και την ευθύνη για  επιβολή της χρησιμοποιήσεως αυτών την έχει ο γενικός εργολάβος. </a:t>
            </a:r>
          </a:p>
          <a:p>
            <a:endParaRPr lang="el-GR" dirty="0"/>
          </a:p>
        </p:txBody>
      </p:sp>
      <p:sp>
        <p:nvSpPr>
          <p:cNvPr id="4" name="Θέση περιεχομένου 3">
            <a:extLst>
              <a:ext uri="{FF2B5EF4-FFF2-40B4-BE49-F238E27FC236}">
                <a16:creationId xmlns="" xmlns:a16="http://schemas.microsoft.com/office/drawing/2014/main" id="{F8370856-40D0-4C30-A964-E5714F3CF52B}"/>
              </a:ext>
            </a:extLst>
          </p:cNvPr>
          <p:cNvSpPr>
            <a:spLocks noGrp="1"/>
          </p:cNvSpPr>
          <p:nvPr>
            <p:ph sz="half" idx="2"/>
          </p:nvPr>
        </p:nvSpPr>
        <p:spPr>
          <a:xfrm>
            <a:off x="6515944" y="2120900"/>
            <a:ext cx="4639736" cy="4325938"/>
          </a:xfrm>
        </p:spPr>
        <p:txBody>
          <a:bodyPr>
            <a:normAutofit fontScale="32500" lnSpcReduction="20000"/>
          </a:bodyPr>
          <a:lstStyle/>
          <a:p>
            <a:r>
              <a:rPr lang="el-GR" sz="3100" dirty="0">
                <a:latin typeface="+mj-lt"/>
              </a:rPr>
              <a:t>Επιμέρους εργολάβοι/</a:t>
            </a:r>
            <a:r>
              <a:rPr lang="el-GR" sz="3100" dirty="0" err="1">
                <a:latin typeface="+mj-lt"/>
              </a:rPr>
              <a:t>υπεργολαβοι</a:t>
            </a:r>
            <a:r>
              <a:rPr lang="el-GR" sz="3100" dirty="0">
                <a:latin typeface="+mj-lt"/>
              </a:rPr>
              <a:t>  </a:t>
            </a:r>
          </a:p>
          <a:p>
            <a:r>
              <a:rPr lang="el-GR" sz="3100" dirty="0">
                <a:latin typeface="+mj-lt"/>
              </a:rPr>
              <a:t>-</a:t>
            </a:r>
            <a:r>
              <a:rPr lang="el-GR" sz="3100" b="1" dirty="0">
                <a:latin typeface="+mj-lt"/>
              </a:rPr>
              <a:t>Ο ιδιοκτήτης </a:t>
            </a:r>
            <a:r>
              <a:rPr lang="el-GR" sz="3100" dirty="0">
                <a:latin typeface="+mj-lt"/>
              </a:rPr>
              <a:t>είναι αποκλειστικά υπεύθυνος για την χρησιμοποίηση ηλεκτρικού πίνακα εφοδιασμένου με αυτοματισμό προστασίας έναντι ηλεκτροπληξίας </a:t>
            </a:r>
          </a:p>
          <a:p>
            <a:r>
              <a:rPr lang="el-GR" sz="3100" dirty="0">
                <a:latin typeface="+mj-lt"/>
              </a:rPr>
              <a:t>2</a:t>
            </a:r>
            <a:r>
              <a:rPr lang="el-GR" sz="3100" b="1" dirty="0">
                <a:latin typeface="+mj-lt"/>
              </a:rPr>
              <a:t>.Ο ιδιοκτήτης </a:t>
            </a:r>
            <a:r>
              <a:rPr lang="el-GR" sz="3100" dirty="0">
                <a:latin typeface="+mj-lt"/>
              </a:rPr>
              <a:t>και οι υπεργολάβοι είναι υπεύθυνοι για την τήρηση των μέτρων προστασίας, τα οποία απαιτούνται για την εκτέλεση εργασιών των οποίων έχουν αναλάβει την κατασκευή, </a:t>
            </a:r>
          </a:p>
          <a:p>
            <a:r>
              <a:rPr lang="el-GR" sz="3100" dirty="0">
                <a:latin typeface="+mj-lt"/>
              </a:rPr>
              <a:t>3. </a:t>
            </a:r>
            <a:r>
              <a:rPr lang="el-GR" sz="3100" b="1" dirty="0">
                <a:latin typeface="+mj-lt"/>
              </a:rPr>
              <a:t>Οι υπεργολάβοι </a:t>
            </a:r>
            <a:r>
              <a:rPr lang="el-GR" sz="3100" dirty="0">
                <a:latin typeface="+mj-lt"/>
              </a:rPr>
              <a:t>υποχρεούνται να έχουν προσκομίσει στο εργοτάξιο όλα τα μέτρα ατομικής προστασίας για κάθε εργαζόμενο</a:t>
            </a:r>
          </a:p>
          <a:p>
            <a:r>
              <a:rPr lang="el-GR" sz="3100" dirty="0">
                <a:latin typeface="+mj-lt"/>
              </a:rPr>
              <a:t>4.</a:t>
            </a:r>
            <a:r>
              <a:rPr lang="el-GR" sz="3100" b="1" dirty="0">
                <a:latin typeface="+mj-lt"/>
              </a:rPr>
              <a:t>Οι υπεργολάβοι </a:t>
            </a:r>
            <a:r>
              <a:rPr lang="el-GR" sz="3100" dirty="0">
                <a:latin typeface="+mj-lt"/>
              </a:rPr>
              <a:t>είναι αποκλειστικά υπεύθυνοι για τη προμήθεια στους εργαζόμενους και τη χρησιμοποίηση των ατομικών μέσων προστασίας τους.</a:t>
            </a:r>
          </a:p>
          <a:p>
            <a:r>
              <a:rPr lang="el-GR" sz="3100" dirty="0">
                <a:latin typeface="+mj-lt"/>
              </a:rPr>
              <a:t>5. </a:t>
            </a:r>
            <a:r>
              <a:rPr lang="el-GR" sz="3100" b="1" dirty="0">
                <a:latin typeface="+mj-lt"/>
              </a:rPr>
              <a:t>Οι υπεργολάβοι </a:t>
            </a:r>
            <a:r>
              <a:rPr lang="el-GR" sz="3100" dirty="0">
                <a:latin typeface="+mj-lt"/>
              </a:rPr>
              <a:t>και οι προμηθευτές είναι αποκλειστικά υπεύθυνοι για την άρτια κατάσταση και λειτουργία, καθώς και για την χρησιμοποίησή του σύμφωνα με τις υφιστάμενες διατάξεις περί μέτρων προστασίας εργαζομένων κάθε μηχανήματος, συσκευής, αυτοκινήτου κλπ. εργαλείων - </a:t>
            </a:r>
          </a:p>
          <a:p>
            <a:r>
              <a:rPr lang="el-GR" sz="3100" dirty="0">
                <a:latin typeface="+mj-lt"/>
              </a:rPr>
              <a:t>6</a:t>
            </a:r>
            <a:r>
              <a:rPr lang="el-GR" sz="3100" b="1" dirty="0">
                <a:latin typeface="+mj-lt"/>
              </a:rPr>
              <a:t>. Οι ιδιοκτήτες </a:t>
            </a:r>
            <a:r>
              <a:rPr lang="el-GR" sz="3100" dirty="0">
                <a:latin typeface="+mj-lt"/>
              </a:rPr>
              <a:t>των διαφόρων μηχανημάτων που χρησιμοποιούνται για την κατασκευή των οικοδομών ( μπετονιέρες , αντλίες σκυροδέματος, γερανοί χωματουργικά κλπ. μηχανήματα ) είναι υπεύθυνοι για την άρτια λειτουργία τους και τη χρησιμοποίηση των καταλλήλων αδειούχων χειριστών. Οι ίδιοι είναι υπεύθυνοι για κάθε ατύχημα που τυχόν ήθελε συμβεί κατά την πορεία τους προς το εργοτάξιο.</a:t>
            </a:r>
          </a:p>
          <a:p>
            <a:endParaRPr lang="el-GR" dirty="0"/>
          </a:p>
        </p:txBody>
      </p:sp>
      <p:sp>
        <p:nvSpPr>
          <p:cNvPr id="5" name="Θέση ημερομηνίας 4">
            <a:extLst>
              <a:ext uri="{FF2B5EF4-FFF2-40B4-BE49-F238E27FC236}">
                <a16:creationId xmlns="" xmlns:a16="http://schemas.microsoft.com/office/drawing/2014/main" id="{A5CBDFD2-3300-92E5-F2B4-D6326BFE59A2}"/>
              </a:ext>
            </a:extLst>
          </p:cNvPr>
          <p:cNvSpPr>
            <a:spLocks noGrp="1"/>
          </p:cNvSpPr>
          <p:nvPr>
            <p:ph type="dt" sz="half" idx="10"/>
          </p:nvPr>
        </p:nvSpPr>
        <p:spPr/>
        <p:txBody>
          <a:bodyPr/>
          <a:lstStyle/>
          <a:p>
            <a:pPr rtl="0"/>
            <a:fld id="{CEA4A3C6-2769-4B8E-B4CD-8638D980537F}" type="datetime1">
              <a:rPr lang="el-GR" smtClean="0"/>
              <a:pPr rtl="0"/>
              <a:t>24/10/2025</a:t>
            </a:fld>
            <a:endParaRPr lang="en-US" dirty="0"/>
          </a:p>
        </p:txBody>
      </p:sp>
    </p:spTree>
    <p:extLst>
      <p:ext uri="{BB962C8B-B14F-4D97-AF65-F5344CB8AC3E}">
        <p14:creationId xmlns="" xmlns:p14="http://schemas.microsoft.com/office/powerpoint/2010/main" val="2946814192"/>
      </p:ext>
    </p:extLst>
  </p:cSld>
  <p:clrMapOvr>
    <a:masterClrMapping/>
  </p:clrMapOvr>
</p:sld>
</file>

<file path=ppt/theme/theme1.xml><?xml version="1.0" encoding="utf-8"?>
<a:theme xmlns:a="http://schemas.openxmlformats.org/drawingml/2006/main" name="1_RetrospectVTI">
  <a:themeElements>
    <a:clrScheme name="Custom 37">
      <a:dk1>
        <a:srgbClr val="000000"/>
      </a:dk1>
      <a:lt1>
        <a:srgbClr val="FFFFFF"/>
      </a:lt1>
      <a:dk2>
        <a:srgbClr val="4A5356"/>
      </a:dk2>
      <a:lt2>
        <a:srgbClr val="E8E3CE"/>
      </a:lt2>
      <a:accent1>
        <a:srgbClr val="9BA8B7"/>
      </a:accent1>
      <a:accent2>
        <a:srgbClr val="E6A02E"/>
      </a:accent2>
      <a:accent3>
        <a:srgbClr val="BF6A3B"/>
      </a:accent3>
      <a:accent4>
        <a:srgbClr val="92987A"/>
      </a:accent4>
      <a:accent5>
        <a:srgbClr val="857659"/>
      </a:accent5>
      <a:accent6>
        <a:srgbClr val="A0988C"/>
      </a:accent6>
      <a:hlink>
        <a:srgbClr val="00B0F0"/>
      </a:hlink>
      <a:folHlink>
        <a:srgbClr val="738F97"/>
      </a:folHlink>
    </a:clrScheme>
    <a:fontScheme name="Retrospect">
      <a:majorFont>
        <a:latin typeface="Bookman Old Style"/>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Office_41798800_TF56160789" id="{2C099BE8-CEDF-4507-9036-50B9C15B058F}" vid="{21C4C0AB-7B92-4CCE-8B51-2A204DA6E0EC}"/>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{DC09AFA6-5AFA-4A5B-BBC8-016744B21374}TFf0a5ceae-4542-492d-822e-d65a94fb0e1eb4be7388_win32-03b9ab0c3db3</Template>
  <TotalTime>87</TotalTime>
  <Words>1610</Words>
  <Application>Microsoft Office PowerPoint</Application>
  <PresentationFormat>Προσαρμογή</PresentationFormat>
  <Paragraphs>57</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1_RetrospectVTI</vt:lpstr>
      <vt:lpstr>24.10.2025  Εισήγηση στην εκδήλωση του ΤΕΕ Αιτ/νίας με θέμα : «Ασφάλεια Κατασκευών, Πρόληψη κινδύνων, ευθύνες μηχανικών σε τεχνικά έργα»   Γιολάντα Καραμπούλια, Εργατολόγος  </vt:lpstr>
      <vt:lpstr>  Ορισμός εργατικού ατυχήματος  άρθρο 1 του Ν. 551/1915 : Βίαιο Συμβάν, το οποίο επέρχεται κατά την εκτέλεση της εργασίας ή εξ αφορμής αυτής (Κατά τη διάρκεια μετακίνησης από και προς την εργασία (π.χ., αν το ατύχημα συμβεί κατά την προσέλευση ή αποχώρηση από τη δουλειά ή κατά την εκτέλεση οποιασδήποτε εντολής ή εργασίας που σχετίζεται με τις ανάγκες της επιχείρησης). Το αποτέλεσμα αυτού του συμβάντος πλήττει το μισθωτό, επιφέροντας βλάβη της υγείας του ή απώλεια της ζωής του ή ανικανότητα για εργασία για χρονικό διάστημα μεγαλύτερο των τεσσάρων (4) ημερών.  Τα συνηθέστερα ατυχήματα σε οικοδομικά έργα : Πτώσεις από ύψη, Τραυματισμοί από πτώσεις αντικειμένων ή και υλικών κατασκευής, Εργαλεία που αποβαίνουν επικίνδυνα κατά τη χρήση τους, Ηλεκτρισμός,, Κατολισθήσεις, μηχανήματα (κακή λειτουργία, κακός χειρισμός) </vt:lpstr>
      <vt:lpstr>Σχέση πρόστισης 922 ΑΚ</vt:lpstr>
      <vt:lpstr>Απόδειξη της σχέσης πρόστησης  </vt:lpstr>
      <vt:lpstr>Πρόστηση και εργατικό ατύχημα</vt:lpstr>
      <vt:lpstr>Ποια διάταξη παραβιάζεται</vt:lpstr>
      <vt:lpstr>Σε τι συνίσταται η ευθύνη </vt:lpstr>
      <vt:lpstr>Το καθήκον επιμέλειας – Επιβλέπων μηχανικός </vt:lpstr>
      <vt:lpstr>Ευθύνες άλλων προσώπων </vt:lpstr>
      <vt:lpstr>Αστική ευθύνη </vt:lpstr>
      <vt:lpstr>Ποινική ευθύνη</vt:lpstr>
    </vt:vector>
  </TitlesOfParts>
  <Company>Public Power Corporation S.A.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24.10.2025  Εισήγηση στην εκδήλωση του ΤΕΕ Αιτ/νίας με θέμα : «Ασφάλεια Κατασκευών, Πρόληψη κινδύνων, ευθύνες μηχανικών σε τεχνικά έργα»   Γιολάντα Καραμπούλια, Εργατολόγος</dc:title>
  <dc:creator>Karampoulia Giolanta</dc:creator>
  <cp:lastModifiedBy>User</cp:lastModifiedBy>
  <cp:revision>5</cp:revision>
  <dcterms:created xsi:type="dcterms:W3CDTF">2025-10-23T10:19:59Z</dcterms:created>
  <dcterms:modified xsi:type="dcterms:W3CDTF">2025-10-24T11:19:18Z</dcterms:modified>
</cp:coreProperties>
</file>